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1"/>
  </p:sldMasterIdLst>
  <p:notesMasterIdLst>
    <p:notesMasterId r:id="rId32"/>
  </p:notesMasterIdLst>
  <p:sldIdLst>
    <p:sldId id="265" r:id="rId2"/>
    <p:sldId id="257" r:id="rId3"/>
    <p:sldId id="258" r:id="rId4"/>
    <p:sldId id="295" r:id="rId5"/>
    <p:sldId id="291" r:id="rId6"/>
    <p:sldId id="292" r:id="rId7"/>
    <p:sldId id="293" r:id="rId8"/>
    <p:sldId id="294" r:id="rId9"/>
    <p:sldId id="296" r:id="rId10"/>
    <p:sldId id="297" r:id="rId11"/>
    <p:sldId id="298" r:id="rId12"/>
    <p:sldId id="299" r:id="rId13"/>
    <p:sldId id="300" r:id="rId14"/>
    <p:sldId id="301" r:id="rId15"/>
    <p:sldId id="303" r:id="rId16"/>
    <p:sldId id="268" r:id="rId17"/>
    <p:sldId id="269" r:id="rId18"/>
    <p:sldId id="259" r:id="rId19"/>
    <p:sldId id="290" r:id="rId20"/>
    <p:sldId id="279" r:id="rId21"/>
    <p:sldId id="280" r:id="rId22"/>
    <p:sldId id="282" r:id="rId23"/>
    <p:sldId id="276" r:id="rId24"/>
    <p:sldId id="283" r:id="rId25"/>
    <p:sldId id="284" r:id="rId26"/>
    <p:sldId id="285" r:id="rId27"/>
    <p:sldId id="286" r:id="rId28"/>
    <p:sldId id="288" r:id="rId29"/>
    <p:sldId id="264" r:id="rId30"/>
    <p:sldId id="274"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8D8157-D9A6-4661-91EB-5A08283AD765}">
          <p14:sldIdLst>
            <p14:sldId id="265"/>
            <p14:sldId id="257"/>
            <p14:sldId id="258"/>
            <p14:sldId id="295"/>
            <p14:sldId id="291"/>
            <p14:sldId id="292"/>
            <p14:sldId id="293"/>
            <p14:sldId id="294"/>
            <p14:sldId id="296"/>
            <p14:sldId id="297"/>
            <p14:sldId id="298"/>
            <p14:sldId id="299"/>
            <p14:sldId id="300"/>
            <p14:sldId id="301"/>
            <p14:sldId id="303"/>
            <p14:sldId id="268"/>
            <p14:sldId id="269"/>
            <p14:sldId id="259"/>
            <p14:sldId id="290"/>
            <p14:sldId id="279"/>
            <p14:sldId id="280"/>
            <p14:sldId id="282"/>
          </p14:sldIdLst>
        </p14:section>
        <p14:section name="Untitled Section" id="{3A2ABA59-3766-43D5-BFE7-51F3129BF83E}">
          <p14:sldIdLst>
            <p14:sldId id="276"/>
            <p14:sldId id="283"/>
            <p14:sldId id="284"/>
            <p14:sldId id="285"/>
            <p14:sldId id="286"/>
            <p14:sldId id="288"/>
            <p14:sldId id="264"/>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94660"/>
  </p:normalViewPr>
  <p:slideViewPr>
    <p:cSldViewPr snapToGrid="0" snapToObjects="1">
      <p:cViewPr varScale="1">
        <p:scale>
          <a:sx n="74" d="100"/>
          <a:sy n="74" d="100"/>
        </p:scale>
        <p:origin x="154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83A83-85D2-4F9A-868F-0670A21BFD1A}" type="datetimeFigureOut">
              <a:rPr lang="en-IN" smtClean="0"/>
              <a:t>28-06-2025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AEE77-F666-440B-9280-B362F9F55C66}" type="slidenum">
              <a:rPr lang="en-IN" smtClean="0"/>
              <a:t>‹#›</a:t>
            </a:fld>
            <a:endParaRPr lang="en-IN"/>
          </a:p>
        </p:txBody>
      </p:sp>
    </p:spTree>
    <p:extLst>
      <p:ext uri="{BB962C8B-B14F-4D97-AF65-F5344CB8AC3E}">
        <p14:creationId xmlns:p14="http://schemas.microsoft.com/office/powerpoint/2010/main" val="2903191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CBD0-3FB4-63F6-5624-AB6A1B86E4B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E4D83597-78C7-EF11-1DCB-E701EC08062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41EAD4A-4DC6-6672-71EC-0FCCFB106092}"/>
              </a:ext>
            </a:extLst>
          </p:cNvPr>
          <p:cNvSpPr>
            <a:spLocks noGrp="1"/>
          </p:cNvSpPr>
          <p:nvPr>
            <p:ph type="dt" sz="half" idx="10"/>
          </p:nvPr>
        </p:nvSpPr>
        <p:spPr/>
        <p:txBody>
          <a:bodyPr/>
          <a:lstStyle/>
          <a:p>
            <a:fld id="{5BCAD085-E8A6-8845-BD4E-CB4CCA059FC4}" type="datetimeFigureOut">
              <a:rPr lang="en-US" smtClean="0"/>
              <a:t>6/28/2025</a:t>
            </a:fld>
            <a:endParaRPr lang="en-US"/>
          </a:p>
        </p:txBody>
      </p:sp>
      <p:sp>
        <p:nvSpPr>
          <p:cNvPr id="5" name="Footer Placeholder 4">
            <a:extLst>
              <a:ext uri="{FF2B5EF4-FFF2-40B4-BE49-F238E27FC236}">
                <a16:creationId xmlns:a16="http://schemas.microsoft.com/office/drawing/2014/main" id="{692375B6-6CD2-203E-D752-5BB6B524D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B1104-6D65-8970-2790-B8CEEE6F31CB}"/>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76078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8BD3-856D-9965-4114-5904F7F5CD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6CF11E-C772-293E-420F-115886C18E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EA1106-670A-44FD-177E-9402C8908D4F}"/>
              </a:ext>
            </a:extLst>
          </p:cNvPr>
          <p:cNvSpPr>
            <a:spLocks noGrp="1"/>
          </p:cNvSpPr>
          <p:nvPr>
            <p:ph type="dt" sz="half" idx="10"/>
          </p:nvPr>
        </p:nvSpPr>
        <p:spPr/>
        <p:txBody>
          <a:bodyPr/>
          <a:lstStyle/>
          <a:p>
            <a:fld id="{5BCAD085-E8A6-8845-BD4E-CB4CCA059FC4}" type="datetimeFigureOut">
              <a:rPr lang="en-US" smtClean="0"/>
              <a:t>6/28/2025</a:t>
            </a:fld>
            <a:endParaRPr lang="en-US"/>
          </a:p>
        </p:txBody>
      </p:sp>
      <p:sp>
        <p:nvSpPr>
          <p:cNvPr id="5" name="Footer Placeholder 4">
            <a:extLst>
              <a:ext uri="{FF2B5EF4-FFF2-40B4-BE49-F238E27FC236}">
                <a16:creationId xmlns:a16="http://schemas.microsoft.com/office/drawing/2014/main" id="{50D4D30E-99A5-F4E5-7E07-A9BFAE270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7C29A-00A7-6650-A1D0-1F425420E911}"/>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6630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EE0D70-0917-8C98-3FB6-F45A75BF80B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19DCC4-74C3-52B3-6D51-FC14F42151D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8A95BA-0EC8-CDB5-C00C-8D1A3266B57A}"/>
              </a:ext>
            </a:extLst>
          </p:cNvPr>
          <p:cNvSpPr>
            <a:spLocks noGrp="1"/>
          </p:cNvSpPr>
          <p:nvPr>
            <p:ph type="dt" sz="half" idx="10"/>
          </p:nvPr>
        </p:nvSpPr>
        <p:spPr/>
        <p:txBody>
          <a:bodyPr/>
          <a:lstStyle/>
          <a:p>
            <a:fld id="{5BCAD085-E8A6-8845-BD4E-CB4CCA059FC4}" type="datetimeFigureOut">
              <a:rPr lang="en-US" smtClean="0"/>
              <a:t>6/28/2025</a:t>
            </a:fld>
            <a:endParaRPr lang="en-US"/>
          </a:p>
        </p:txBody>
      </p:sp>
      <p:sp>
        <p:nvSpPr>
          <p:cNvPr id="5" name="Footer Placeholder 4">
            <a:extLst>
              <a:ext uri="{FF2B5EF4-FFF2-40B4-BE49-F238E27FC236}">
                <a16:creationId xmlns:a16="http://schemas.microsoft.com/office/drawing/2014/main" id="{E09CA885-51B1-3E4A-9FEA-7CF560AACD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88376C-BF05-D1A6-7635-5DB9FB79E22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930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91100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156A-F3F9-B287-85F6-D43F71D739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B73449-57D1-F99D-7C25-B26AF1D486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4BA7E8-2EFC-4D17-22DF-1A39DC6DE1F0}"/>
              </a:ext>
            </a:extLst>
          </p:cNvPr>
          <p:cNvSpPr>
            <a:spLocks noGrp="1"/>
          </p:cNvSpPr>
          <p:nvPr>
            <p:ph type="dt" sz="half" idx="10"/>
          </p:nvPr>
        </p:nvSpPr>
        <p:spPr/>
        <p:txBody>
          <a:bodyPr/>
          <a:lstStyle/>
          <a:p>
            <a:fld id="{5BCAD085-E8A6-8845-BD4E-CB4CCA059FC4}" type="datetimeFigureOut">
              <a:rPr lang="en-US" smtClean="0"/>
              <a:t>6/28/2025</a:t>
            </a:fld>
            <a:endParaRPr lang="en-US"/>
          </a:p>
        </p:txBody>
      </p:sp>
      <p:sp>
        <p:nvSpPr>
          <p:cNvPr id="5" name="Footer Placeholder 4">
            <a:extLst>
              <a:ext uri="{FF2B5EF4-FFF2-40B4-BE49-F238E27FC236}">
                <a16:creationId xmlns:a16="http://schemas.microsoft.com/office/drawing/2014/main" id="{686DA3EA-E40B-AB40-0C51-970982028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29E5A-552B-9A4C-D703-65E36F7C899A}"/>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48556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A7BA-9058-59B6-5C30-621A4D27C83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720B7C4-5253-8525-DAC1-6F13EE3DEAF5}"/>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90631C-8FB9-1338-0EC8-5ABCA474D2C7}"/>
              </a:ext>
            </a:extLst>
          </p:cNvPr>
          <p:cNvSpPr>
            <a:spLocks noGrp="1"/>
          </p:cNvSpPr>
          <p:nvPr>
            <p:ph type="dt" sz="half" idx="10"/>
          </p:nvPr>
        </p:nvSpPr>
        <p:spPr/>
        <p:txBody>
          <a:bodyPr/>
          <a:lstStyle/>
          <a:p>
            <a:fld id="{5BCAD085-E8A6-8845-BD4E-CB4CCA059FC4}" type="datetimeFigureOut">
              <a:rPr lang="en-US" smtClean="0"/>
              <a:t>6/28/2025</a:t>
            </a:fld>
            <a:endParaRPr lang="en-US"/>
          </a:p>
        </p:txBody>
      </p:sp>
      <p:sp>
        <p:nvSpPr>
          <p:cNvPr id="5" name="Footer Placeholder 4">
            <a:extLst>
              <a:ext uri="{FF2B5EF4-FFF2-40B4-BE49-F238E27FC236}">
                <a16:creationId xmlns:a16="http://schemas.microsoft.com/office/drawing/2014/main" id="{82A4DAA0-B4BB-3094-26D7-32B152F3E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263EC-F4B4-7C41-9D14-11F7BA72C12E}"/>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63047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FF7D4-44F9-9E66-343F-EF2BE3A672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724E48-B608-9685-968E-9D2FB3B8709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8D44E4-995A-7791-E8B1-9CF019EA355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4AF6D2B-15BB-156C-AEE5-F27E86D2D206}"/>
              </a:ext>
            </a:extLst>
          </p:cNvPr>
          <p:cNvSpPr>
            <a:spLocks noGrp="1"/>
          </p:cNvSpPr>
          <p:nvPr>
            <p:ph type="dt" sz="half" idx="10"/>
          </p:nvPr>
        </p:nvSpPr>
        <p:spPr/>
        <p:txBody>
          <a:bodyPr/>
          <a:lstStyle/>
          <a:p>
            <a:fld id="{5BCAD085-E8A6-8845-BD4E-CB4CCA059FC4}" type="datetimeFigureOut">
              <a:rPr lang="en-US" smtClean="0"/>
              <a:t>6/28/2025</a:t>
            </a:fld>
            <a:endParaRPr lang="en-US"/>
          </a:p>
        </p:txBody>
      </p:sp>
      <p:sp>
        <p:nvSpPr>
          <p:cNvPr id="6" name="Footer Placeholder 5">
            <a:extLst>
              <a:ext uri="{FF2B5EF4-FFF2-40B4-BE49-F238E27FC236}">
                <a16:creationId xmlns:a16="http://schemas.microsoft.com/office/drawing/2014/main" id="{3626B7DC-6D22-1022-AA64-765264753C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84E830-C998-52D5-19AC-C77BF76340FB}"/>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9641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FBB6-0AA3-8813-83D6-4C31F88B4AA3}"/>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019508-41A1-C1FC-914F-A01AF8D4ED5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DA12B-24C9-84B6-715E-15A27DE5B0EB}"/>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5342DD-8E02-5198-84AD-43E552E0F0E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FE33640-20EB-B08B-ED6F-BDBE47D755CF}"/>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7007892-6423-4A44-A191-31F9341FA731}"/>
              </a:ext>
            </a:extLst>
          </p:cNvPr>
          <p:cNvSpPr>
            <a:spLocks noGrp="1"/>
          </p:cNvSpPr>
          <p:nvPr>
            <p:ph type="dt" sz="half" idx="10"/>
          </p:nvPr>
        </p:nvSpPr>
        <p:spPr/>
        <p:txBody>
          <a:bodyPr/>
          <a:lstStyle/>
          <a:p>
            <a:fld id="{5BCAD085-E8A6-8845-BD4E-CB4CCA059FC4}" type="datetimeFigureOut">
              <a:rPr lang="en-US" smtClean="0"/>
              <a:t>6/28/2025</a:t>
            </a:fld>
            <a:endParaRPr lang="en-US"/>
          </a:p>
        </p:txBody>
      </p:sp>
      <p:sp>
        <p:nvSpPr>
          <p:cNvPr id="8" name="Footer Placeholder 7">
            <a:extLst>
              <a:ext uri="{FF2B5EF4-FFF2-40B4-BE49-F238E27FC236}">
                <a16:creationId xmlns:a16="http://schemas.microsoft.com/office/drawing/2014/main" id="{C157070B-FF4E-43C0-8E7B-4D68FB6AE1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E0B2AD-20CD-D2A5-E828-7A91ADB1E78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78122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078AD-FB9D-E8B2-BB11-FC5EE156A1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C4859F-242C-ADD4-62D8-96AF79FE88D5}"/>
              </a:ext>
            </a:extLst>
          </p:cNvPr>
          <p:cNvSpPr>
            <a:spLocks noGrp="1"/>
          </p:cNvSpPr>
          <p:nvPr>
            <p:ph type="dt" sz="half" idx="10"/>
          </p:nvPr>
        </p:nvSpPr>
        <p:spPr/>
        <p:txBody>
          <a:bodyPr/>
          <a:lstStyle/>
          <a:p>
            <a:fld id="{5BCAD085-E8A6-8845-BD4E-CB4CCA059FC4}" type="datetimeFigureOut">
              <a:rPr lang="en-US" smtClean="0"/>
              <a:t>6/28/2025</a:t>
            </a:fld>
            <a:endParaRPr lang="en-US"/>
          </a:p>
        </p:txBody>
      </p:sp>
      <p:sp>
        <p:nvSpPr>
          <p:cNvPr id="4" name="Footer Placeholder 3">
            <a:extLst>
              <a:ext uri="{FF2B5EF4-FFF2-40B4-BE49-F238E27FC236}">
                <a16:creationId xmlns:a16="http://schemas.microsoft.com/office/drawing/2014/main" id="{0728C80E-8CD1-F4F6-C49B-1B800295C0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5A539-00C3-D8B3-ED8E-13AAE2CC9BB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40783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755A0-A9D5-79AE-BAC1-1D56BC39118A}"/>
              </a:ext>
            </a:extLst>
          </p:cNvPr>
          <p:cNvSpPr>
            <a:spLocks noGrp="1"/>
          </p:cNvSpPr>
          <p:nvPr>
            <p:ph type="dt" sz="half" idx="10"/>
          </p:nvPr>
        </p:nvSpPr>
        <p:spPr/>
        <p:txBody>
          <a:bodyPr/>
          <a:lstStyle/>
          <a:p>
            <a:fld id="{5BCAD085-E8A6-8845-BD4E-CB4CCA059FC4}" type="datetimeFigureOut">
              <a:rPr lang="en-US" smtClean="0"/>
              <a:t>6/28/2025</a:t>
            </a:fld>
            <a:endParaRPr lang="en-US"/>
          </a:p>
        </p:txBody>
      </p:sp>
      <p:sp>
        <p:nvSpPr>
          <p:cNvPr id="3" name="Footer Placeholder 2">
            <a:extLst>
              <a:ext uri="{FF2B5EF4-FFF2-40B4-BE49-F238E27FC236}">
                <a16:creationId xmlns:a16="http://schemas.microsoft.com/office/drawing/2014/main" id="{B8655CAF-70D0-D674-B789-D8B362911B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4BED25-48B1-3D15-38A8-F5D4F67C130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51647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6B7B-6506-33CD-6863-7C40DB507A4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668F63-CD6D-E9A6-873B-F9B72F5937A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34150A-7628-7172-8B00-31C731F023C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97DA144-C634-0E7C-7DC0-9E5BEE28A805}"/>
              </a:ext>
            </a:extLst>
          </p:cNvPr>
          <p:cNvSpPr>
            <a:spLocks noGrp="1"/>
          </p:cNvSpPr>
          <p:nvPr>
            <p:ph type="dt" sz="half" idx="10"/>
          </p:nvPr>
        </p:nvSpPr>
        <p:spPr/>
        <p:txBody>
          <a:bodyPr/>
          <a:lstStyle/>
          <a:p>
            <a:fld id="{5BCAD085-E8A6-8845-BD4E-CB4CCA059FC4}" type="datetimeFigureOut">
              <a:rPr lang="en-US" smtClean="0"/>
              <a:t>6/28/2025</a:t>
            </a:fld>
            <a:endParaRPr lang="en-US"/>
          </a:p>
        </p:txBody>
      </p:sp>
      <p:sp>
        <p:nvSpPr>
          <p:cNvPr id="6" name="Footer Placeholder 5">
            <a:extLst>
              <a:ext uri="{FF2B5EF4-FFF2-40B4-BE49-F238E27FC236}">
                <a16:creationId xmlns:a16="http://schemas.microsoft.com/office/drawing/2014/main" id="{B378BF1F-118A-5564-C291-1AE517B24C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2B1085-1D90-EEAC-1A5E-FA13D7811829}"/>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01471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0887-3653-293C-0DC7-4F00E04A3EA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A73809E-906D-1C62-F11E-0672563EC72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5B569700-9E37-51C3-1366-154F48A571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F1463BA-EF4A-0A0A-C626-2E27CC3B8EFE}"/>
              </a:ext>
            </a:extLst>
          </p:cNvPr>
          <p:cNvSpPr>
            <a:spLocks noGrp="1"/>
          </p:cNvSpPr>
          <p:nvPr>
            <p:ph type="dt" sz="half" idx="10"/>
          </p:nvPr>
        </p:nvSpPr>
        <p:spPr/>
        <p:txBody>
          <a:bodyPr/>
          <a:lstStyle/>
          <a:p>
            <a:fld id="{5BCAD085-E8A6-8845-BD4E-CB4CCA059FC4}" type="datetimeFigureOut">
              <a:rPr lang="en-US" smtClean="0"/>
              <a:t>6/28/2025</a:t>
            </a:fld>
            <a:endParaRPr lang="en-US"/>
          </a:p>
        </p:txBody>
      </p:sp>
      <p:sp>
        <p:nvSpPr>
          <p:cNvPr id="6" name="Footer Placeholder 5">
            <a:extLst>
              <a:ext uri="{FF2B5EF4-FFF2-40B4-BE49-F238E27FC236}">
                <a16:creationId xmlns:a16="http://schemas.microsoft.com/office/drawing/2014/main" id="{A49EA073-1669-B017-66C1-3DDBC71043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7AF9B5-DA2A-B022-2CA1-23502E387976}"/>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89804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07538D-9708-25BE-2E1F-99E64234523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7AEBF2-7D90-DD7B-2584-CF4CD085896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36DD55-022C-6C8F-7AB4-1386F5299B3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6/28/2025</a:t>
            </a:fld>
            <a:endParaRPr lang="en-US"/>
          </a:p>
        </p:txBody>
      </p:sp>
      <p:sp>
        <p:nvSpPr>
          <p:cNvPr id="5" name="Footer Placeholder 4">
            <a:extLst>
              <a:ext uri="{FF2B5EF4-FFF2-40B4-BE49-F238E27FC236}">
                <a16:creationId xmlns:a16="http://schemas.microsoft.com/office/drawing/2014/main" id="{6100361D-702C-F9A5-C524-7EFADC3068A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4822F5B-E3F4-A84F-E253-6B38109EF45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71359052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12.xml" /></Relationships>
</file>

<file path=ppt/slides/_rels/slide1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8.jpg" /><Relationship Id="rId1" Type="http://schemas.openxmlformats.org/officeDocument/2006/relationships/slideLayout" Target="../slideLayouts/slideLayout9.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image" Target="../media/image11.jp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image" Target="../media/image13.jp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16.jpg" /><Relationship Id="rId2" Type="http://schemas.openxmlformats.org/officeDocument/2006/relationships/image" Target="../media/image15.jp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7.jp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5D69E-9CC7-A587-BDC1-D7C4B581591E}"/>
              </a:ext>
            </a:extLst>
          </p:cNvPr>
          <p:cNvSpPr>
            <a:spLocks noGrp="1"/>
          </p:cNvSpPr>
          <p:nvPr>
            <p:ph type="title"/>
          </p:nvPr>
        </p:nvSpPr>
        <p:spPr>
          <a:xfrm>
            <a:off x="600094" y="427704"/>
            <a:ext cx="7943811" cy="6420464"/>
          </a:xfrm>
        </p:spPr>
        <p:txBody>
          <a:bodyPr>
            <a:normAutofit/>
          </a:bodyPr>
          <a:lstStyle/>
          <a:p>
            <a:pPr algn="ctr" eaLnBrk="1" fontAlgn="auto" hangingPunct="1">
              <a:spcBef>
                <a:spcPts val="0"/>
              </a:spcBef>
              <a:spcAft>
                <a:spcPts val="0"/>
              </a:spcAft>
              <a:defRPr/>
            </a:pPr>
            <a:r>
              <a:rPr lang="en-US" altLang="en-US" sz="2800" b="1" dirty="0">
                <a:latin typeface="Times New Roman" panose="02020603050405020304" pitchFamily="18" charset="0"/>
                <a:cs typeface="Times New Roman" panose="02020603050405020304" pitchFamily="18" charset="0"/>
              </a:rPr>
              <a:t>IOT BASED EV BATTERY MANAGEMENT AND PROTECTION SYSTEM</a:t>
            </a:r>
            <a:br>
              <a:rPr lang="en-US" altLang="en-US" sz="3200" b="1" dirty="0">
                <a:latin typeface="Times New Roman" panose="02020603050405020304" pitchFamily="18" charset="0"/>
                <a:cs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rPr>
              <a:t>THIRD REVIEW</a:t>
            </a:r>
            <a:br>
              <a:rPr lang="en-US" altLang="en-US" sz="2400" b="1" dirty="0">
                <a:latin typeface="Times New Roman" panose="02020603050405020304" pitchFamily="18" charset="0"/>
                <a:cs typeface="Times New Roman" panose="02020603050405020304" pitchFamily="18" charset="0"/>
              </a:rPr>
            </a:br>
            <a:r>
              <a:rPr lang="en-US" altLang="en-US" sz="2400" b="1" dirty="0">
                <a:latin typeface="Times New Roman" panose="02020603050405020304" pitchFamily="18" charset="0"/>
                <a:cs typeface="Times New Roman" panose="02020603050405020304" pitchFamily="18" charset="0"/>
              </a:rPr>
              <a:t> </a:t>
            </a:r>
            <a:br>
              <a:rPr lang="en-US" altLang="en-US" sz="2400" b="1" dirty="0">
                <a:latin typeface="Times New Roman" panose="02020603050405020304" pitchFamily="18" charset="0"/>
                <a:cs typeface="Times New Roman" panose="02020603050405020304" pitchFamily="18" charset="0"/>
              </a:rPr>
            </a:br>
            <a:r>
              <a:rPr lang="en-US" altLang="en-US" sz="2000" b="1" u="sng" dirty="0">
                <a:latin typeface="Times New Roman" panose="02020603050405020304" pitchFamily="18" charset="0"/>
                <a:cs typeface="Times New Roman" panose="02020603050405020304" pitchFamily="18" charset="0"/>
              </a:rPr>
              <a:t>Team Members :</a:t>
            </a:r>
            <a:br>
              <a:rPr lang="en-US" altLang="en-US" sz="2000" b="1" u="sng" dirty="0">
                <a:latin typeface="Times New Roman" panose="02020603050405020304" pitchFamily="18" charset="0"/>
                <a:cs typeface="Times New Roman" panose="02020603050405020304" pitchFamily="18" charset="0"/>
              </a:rPr>
            </a:br>
            <a:br>
              <a:rPr lang="en-US" altLang="en-US" sz="2000" b="1" u="sng" dirty="0">
                <a:latin typeface="Times New Roman" panose="02020603050405020304" pitchFamily="18" charset="0"/>
                <a:cs typeface="Times New Roman" panose="02020603050405020304" pitchFamily="18" charset="0"/>
              </a:rPr>
            </a:br>
            <a:r>
              <a:rPr lang="en-US" altLang="en-US" sz="2000" dirty="0" err="1">
                <a:latin typeface="Times New Roman" panose="02020603050405020304" pitchFamily="18" charset="0"/>
                <a:cs typeface="Times New Roman" panose="02020603050405020304" pitchFamily="18" charset="0"/>
              </a:rPr>
              <a:t>Purushothamman.M</a:t>
            </a:r>
            <a:r>
              <a:rPr lang="en-US" altLang="en-US" sz="2000" dirty="0">
                <a:latin typeface="Times New Roman" panose="02020603050405020304" pitchFamily="18" charset="0"/>
                <a:cs typeface="Times New Roman" panose="02020603050405020304" pitchFamily="18" charset="0"/>
              </a:rPr>
              <a:t> (950021106703)</a:t>
            </a:r>
            <a:br>
              <a:rPr lang="en-US" altLang="en-US" sz="2000" dirty="0">
                <a:latin typeface="Times New Roman" panose="02020603050405020304" pitchFamily="18" charset="0"/>
                <a:cs typeface="Times New Roman" panose="02020603050405020304" pitchFamily="18" charset="0"/>
              </a:rPr>
            </a:br>
            <a:r>
              <a:rPr lang="en-US" altLang="en-US" sz="2000" dirty="0" err="1">
                <a:latin typeface="Times New Roman" panose="02020603050405020304" pitchFamily="18" charset="0"/>
                <a:cs typeface="Times New Roman" panose="02020603050405020304" pitchFamily="18" charset="0"/>
              </a:rPr>
              <a:t>Gopi.R</a:t>
            </a:r>
            <a:r>
              <a:rPr lang="en-US" altLang="en-US" sz="2000" dirty="0">
                <a:latin typeface="Times New Roman" panose="02020603050405020304" pitchFamily="18" charset="0"/>
                <a:cs typeface="Times New Roman" panose="02020603050405020304" pitchFamily="18" charset="0"/>
              </a:rPr>
              <a:t> (950021106013)</a:t>
            </a: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Mohamed </a:t>
            </a:r>
            <a:r>
              <a:rPr lang="en-US" altLang="en-US" sz="2000" dirty="0" err="1">
                <a:latin typeface="Times New Roman" panose="02020603050405020304" pitchFamily="18" charset="0"/>
                <a:cs typeface="Times New Roman" panose="02020603050405020304" pitchFamily="18" charset="0"/>
              </a:rPr>
              <a:t>Usman.P</a:t>
            </a:r>
            <a:r>
              <a:rPr lang="en-US" altLang="en-US" sz="2000" dirty="0">
                <a:latin typeface="Times New Roman" panose="02020603050405020304" pitchFamily="18" charset="0"/>
                <a:cs typeface="Times New Roman" panose="02020603050405020304" pitchFamily="18" charset="0"/>
              </a:rPr>
              <a:t> (950021106022)</a:t>
            </a:r>
            <a:br>
              <a:rPr lang="en-US" altLang="en-US" sz="2000" dirty="0">
                <a:latin typeface="Times New Roman" panose="02020603050405020304" pitchFamily="18" charset="0"/>
                <a:cs typeface="Times New Roman" panose="02020603050405020304" pitchFamily="18" charset="0"/>
              </a:rPr>
            </a:br>
            <a:r>
              <a:rPr lang="en-US" altLang="en-US" sz="2000" dirty="0" err="1">
                <a:latin typeface="Times New Roman" panose="02020603050405020304" pitchFamily="18" charset="0"/>
                <a:cs typeface="Times New Roman" panose="02020603050405020304" pitchFamily="18" charset="0"/>
              </a:rPr>
              <a:t>Javahar.S</a:t>
            </a:r>
            <a:r>
              <a:rPr lang="en-US" altLang="en-US" sz="2000" dirty="0">
                <a:latin typeface="Times New Roman" panose="02020603050405020304" pitchFamily="18" charset="0"/>
                <a:cs typeface="Times New Roman" panose="02020603050405020304" pitchFamily="18" charset="0"/>
              </a:rPr>
              <a:t> (950021106015)</a:t>
            </a:r>
            <a:br>
              <a:rPr lang="en-US" altLang="en-US" sz="2000" dirty="0">
                <a:latin typeface="Times New Roman" panose="02020603050405020304" pitchFamily="18" charset="0"/>
                <a:cs typeface="Times New Roman" panose="02020603050405020304" pitchFamily="18" charset="0"/>
              </a:rPr>
            </a:br>
            <a:r>
              <a:rPr lang="en-US" altLang="en-US" sz="18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                                                                                </a:t>
            </a:r>
            <a:br>
              <a:rPr lang="en-US" altLang="en-US" sz="2400" dirty="0">
                <a:latin typeface="Times New Roman" panose="02020603050405020304" pitchFamily="18" charset="0"/>
                <a:cs typeface="Times New Roman" panose="02020603050405020304" pitchFamily="18" charset="0"/>
              </a:rPr>
            </a:br>
            <a:r>
              <a:rPr lang="en-US" altLang="en-US" sz="1800" b="1" dirty="0">
                <a:latin typeface="Times New Roman" panose="02020603050405020304" pitchFamily="18" charset="0"/>
                <a:cs typeface="Times New Roman" panose="02020603050405020304" pitchFamily="18" charset="0"/>
              </a:rPr>
              <a:t>					                                                        </a:t>
            </a:r>
            <a:br>
              <a:rPr lang="en-US" altLang="en-US" sz="1800" b="1" dirty="0">
                <a:latin typeface="Times New Roman" panose="02020603050405020304" pitchFamily="18" charset="0"/>
                <a:cs typeface="Times New Roman" panose="02020603050405020304" pitchFamily="18" charset="0"/>
              </a:rPr>
            </a:br>
            <a:r>
              <a:rPr lang="en-US" altLang="en-US" sz="2000" b="1" dirty="0">
                <a:latin typeface="Times New Roman" panose="02020603050405020304" pitchFamily="18" charset="0"/>
                <a:cs typeface="Times New Roman" panose="02020603050405020304" pitchFamily="18" charset="0"/>
              </a:rPr>
              <a:t>Guide: Dr. S. Suja Priyadarshini , </a:t>
            </a:r>
            <a:r>
              <a:rPr lang="en-US" altLang="en-US" sz="2000" b="1" dirty="0" err="1">
                <a:latin typeface="Times New Roman" panose="02020603050405020304" pitchFamily="18" charset="0"/>
                <a:cs typeface="Times New Roman" panose="02020603050405020304" pitchFamily="18" charset="0"/>
              </a:rPr>
              <a:t>Asst.Prof</a:t>
            </a:r>
            <a:r>
              <a:rPr lang="en-US" altLang="en-US" sz="2000" b="1" dirty="0">
                <a:latin typeface="Times New Roman" panose="02020603050405020304" pitchFamily="18" charset="0"/>
                <a:cs typeface="Times New Roman" panose="02020603050405020304" pitchFamily="18" charset="0"/>
              </a:rPr>
              <a:t> </a:t>
            </a:r>
            <a:br>
              <a:rPr lang="en-US" altLang="en-US" sz="2000" b="1" dirty="0">
                <a:latin typeface="Times New Roman" panose="02020603050405020304" pitchFamily="18" charset="0"/>
                <a:cs typeface="Times New Roman" panose="02020603050405020304" pitchFamily="18" charset="0"/>
              </a:rPr>
            </a:br>
            <a:r>
              <a:rPr lang="en-US" altLang="en-US" sz="3200" b="1" dirty="0">
                <a:latin typeface="Times New Roman" panose="02020603050405020304" pitchFamily="18" charset="0"/>
                <a:cs typeface="Times New Roman" panose="02020603050405020304" pitchFamily="18" charset="0"/>
              </a:rPr>
              <a:t> </a:t>
            </a:r>
            <a:br>
              <a:rPr lang="en-US" altLang="en-US" sz="3200" b="1" dirty="0">
                <a:latin typeface="Times New Roman" panose="02020603050405020304" pitchFamily="18" charset="0"/>
                <a:cs typeface="Times New Roman" panose="02020603050405020304" pitchFamily="18" charset="0"/>
              </a:rPr>
            </a:br>
            <a:r>
              <a:rPr lang="en-US" altLang="en-US" sz="3200" b="1" dirty="0">
                <a:latin typeface="Times New Roman" panose="02020603050405020304" pitchFamily="18" charset="0"/>
                <a:cs typeface="Times New Roman" panose="02020603050405020304" pitchFamily="18" charset="0"/>
              </a:rPr>
              <a:t> </a:t>
            </a:r>
            <a:r>
              <a:rPr lang="en-US" altLang="en-US" sz="2800" b="1" dirty="0">
                <a:latin typeface="Times New Roman" panose="02020603050405020304" pitchFamily="18" charset="0"/>
                <a:cs typeface="Times New Roman" panose="02020603050405020304" pitchFamily="18" charset="0"/>
              </a:rPr>
              <a:t>ANNA UNIVERSITY REGIONAL CAMPUS</a:t>
            </a:r>
            <a:br>
              <a:rPr lang="en-US" altLang="en-US" sz="2800" b="1" dirty="0">
                <a:latin typeface="Times New Roman" panose="02020603050405020304" pitchFamily="18" charset="0"/>
                <a:cs typeface="Times New Roman" panose="02020603050405020304" pitchFamily="18" charset="0"/>
              </a:rPr>
            </a:br>
            <a:r>
              <a:rPr lang="en-US" altLang="en-US" sz="2800" b="1" dirty="0">
                <a:latin typeface="Times New Roman" panose="02020603050405020304" pitchFamily="18" charset="0"/>
                <a:cs typeface="Times New Roman" panose="02020603050405020304" pitchFamily="18" charset="0"/>
              </a:rPr>
              <a:t>TIRUNELVELI.</a:t>
            </a:r>
            <a:br>
              <a:rPr lang="en-US" altLang="en-US" sz="3200" b="1" dirty="0">
                <a:latin typeface="Times New Roman" panose="02020603050405020304" pitchFamily="18" charset="0"/>
                <a:cs typeface="Times New Roman" panose="02020603050405020304" pitchFamily="18" charset="0"/>
              </a:rPr>
            </a:br>
            <a:endParaRPr lang="en-IN" sz="2000" dirty="0"/>
          </a:p>
        </p:txBody>
      </p:sp>
    </p:spTree>
    <p:extLst>
      <p:ext uri="{BB962C8B-B14F-4D97-AF65-F5344CB8AC3E}">
        <p14:creationId xmlns:p14="http://schemas.microsoft.com/office/powerpoint/2010/main" val="3706743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D446-FBF3-7842-1F28-1B909AE296DF}"/>
              </a:ext>
            </a:extLst>
          </p:cNvPr>
          <p:cNvSpPr>
            <a:spLocks noGrp="1"/>
          </p:cNvSpPr>
          <p:nvPr>
            <p:ph type="title"/>
          </p:nvPr>
        </p:nvSpPr>
        <p:spPr>
          <a:xfrm>
            <a:off x="685332" y="268711"/>
            <a:ext cx="7773338" cy="1596177"/>
          </a:xfrm>
        </p:spPr>
        <p:txBody>
          <a:bodyPr>
            <a:normAutofit/>
          </a:bodyPr>
          <a:lstStyle/>
          <a:p>
            <a:pPr algn="ctr"/>
            <a:r>
              <a:rPr lang="en-US" sz="2800" b="1" dirty="0">
                <a:latin typeface="Times New Roman" panose="02020603050405020304" pitchFamily="18" charset="0"/>
                <a:cs typeface="Times New Roman" panose="02020603050405020304" pitchFamily="18" charset="0"/>
              </a:rPr>
              <a:t>MODULE 1:</a:t>
            </a:r>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DESIGN AND SIMULATION</a:t>
            </a:r>
            <a:endParaRPr lang="en-IN" sz="2800" b="1" dirty="0"/>
          </a:p>
        </p:txBody>
      </p:sp>
      <p:sp>
        <p:nvSpPr>
          <p:cNvPr id="4" name="Rectangle 1">
            <a:extLst>
              <a:ext uri="{FF2B5EF4-FFF2-40B4-BE49-F238E27FC236}">
                <a16:creationId xmlns:a16="http://schemas.microsoft.com/office/drawing/2014/main" id="{E3AAC839-CBAE-98F7-F44A-BAD83B3381D6}"/>
              </a:ext>
            </a:extLst>
          </p:cNvPr>
          <p:cNvSpPr>
            <a:spLocks noGrp="1" noChangeArrowheads="1"/>
          </p:cNvSpPr>
          <p:nvPr>
            <p:ph sz="quarter" idx="13"/>
          </p:nvPr>
        </p:nvSpPr>
        <p:spPr bwMode="auto">
          <a:xfrm>
            <a:off x="685332" y="2106180"/>
            <a:ext cx="777334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None/>
            </a:pPr>
            <a:r>
              <a:rPr lang="en-US" b="1" u="sng" dirty="0">
                <a:latin typeface="Times New Roman" panose="02020603050405020304" pitchFamily="18" charset="0"/>
                <a:cs typeface="Times New Roman" panose="02020603050405020304" pitchFamily="18" charset="0"/>
              </a:rPr>
              <a:t>Module 1 - Overview:</a:t>
            </a:r>
          </a:p>
          <a:p>
            <a:pPr marL="0" indent="0" eaLnBrk="0" fontAlgn="base" hangingPunct="0">
              <a:lnSpc>
                <a:spcPct val="100000"/>
              </a:lnSpc>
              <a:spcBef>
                <a:spcPct val="0"/>
              </a:spcBef>
              <a:spcAft>
                <a:spcPct val="0"/>
              </a:spcAft>
              <a:buClrTx/>
              <a:buNone/>
            </a:pPr>
            <a:endParaRPr lang="en-US" sz="1800" b="1" u="sng"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 designed the full circuit in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Proteus simulation software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visualize and test how each component would interact in the system.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Arduino code was written and tested in the simulation environment to make sure sensor readings and safety responses worked correctly.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simulation helped us confirm that our logic was sound before moving on to hardware, reducing trial-and-error during physical setup.</a:t>
            </a:r>
          </a:p>
        </p:txBody>
      </p:sp>
    </p:spTree>
    <p:extLst>
      <p:ext uri="{BB962C8B-B14F-4D97-AF65-F5344CB8AC3E}">
        <p14:creationId xmlns:p14="http://schemas.microsoft.com/office/powerpoint/2010/main" val="2530973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49A56-5255-1884-0AF2-A6D79AA583A4}"/>
              </a:ext>
            </a:extLst>
          </p:cNvPr>
          <p:cNvSpPr>
            <a:spLocks noGrp="1"/>
          </p:cNvSpPr>
          <p:nvPr>
            <p:ph type="title"/>
          </p:nvPr>
        </p:nvSpPr>
        <p:spPr>
          <a:xfrm>
            <a:off x="1156584" y="393792"/>
            <a:ext cx="6462722" cy="448282"/>
          </a:xfrm>
        </p:spPr>
        <p:txBody>
          <a:bodyPr>
            <a:noAutofit/>
          </a:bodyPr>
          <a:lstStyle/>
          <a:p>
            <a:pPr marL="285750" indent="-285750">
              <a:buFont typeface="Arial" panose="020B0604020202020204" pitchFamily="34" charset="0"/>
              <a:buChar char="•"/>
            </a:pPr>
            <a:r>
              <a:rPr lang="en-US" altLang="en-US" sz="1600" cap="none" dirty="0">
                <a:latin typeface="Times New Roman" panose="02020603050405020304" pitchFamily="18" charset="0"/>
                <a:cs typeface="Times New Roman" panose="02020603050405020304" pitchFamily="18" charset="0"/>
              </a:rPr>
              <a:t>Verifying The Project Model Circuit Simulation In Proteus Software</a:t>
            </a:r>
            <a:endParaRPr lang="en-IN" sz="1600" cap="none" dirty="0"/>
          </a:p>
        </p:txBody>
      </p:sp>
      <p:pic>
        <p:nvPicPr>
          <p:cNvPr id="4" name="Content Placeholder 4" descr="A computer screen shot of a computer">
            <a:extLst>
              <a:ext uri="{FF2B5EF4-FFF2-40B4-BE49-F238E27FC236}">
                <a16:creationId xmlns:a16="http://schemas.microsoft.com/office/drawing/2014/main" id="{92CA945E-CAB9-15F4-27BA-DF84EDA3BE64}"/>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1156584" y="1003571"/>
            <a:ext cx="6389730" cy="3594223"/>
          </a:xfrm>
        </p:spPr>
      </p:pic>
      <p:pic>
        <p:nvPicPr>
          <p:cNvPr id="5" name="Picture 6" descr="A screenshot of a computer error&#10;&#10;AI-generated content may be incorrect.">
            <a:extLst>
              <a:ext uri="{FF2B5EF4-FFF2-40B4-BE49-F238E27FC236}">
                <a16:creationId xmlns:a16="http://schemas.microsoft.com/office/drawing/2014/main" id="{0B9AC84B-07E0-645B-05F4-31D5BF9D1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603" y="3713188"/>
            <a:ext cx="3877947" cy="226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9422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606E-DFB1-C735-CDCD-9EE50FE62BE2}"/>
              </a:ext>
            </a:extLst>
          </p:cNvPr>
          <p:cNvSpPr>
            <a:spLocks noGrp="1"/>
          </p:cNvSpPr>
          <p:nvPr>
            <p:ph type="title"/>
          </p:nvPr>
        </p:nvSpPr>
        <p:spPr>
          <a:xfrm>
            <a:off x="685332" y="48247"/>
            <a:ext cx="7773338" cy="1596177"/>
          </a:xfrm>
        </p:spPr>
        <p:txBody>
          <a:bodyPr>
            <a:normAutofit/>
          </a:bodyPr>
          <a:lstStyle/>
          <a:p>
            <a:pPr algn="ctr"/>
            <a:r>
              <a:rPr lang="en-US" sz="2800" b="1" dirty="0">
                <a:latin typeface="Times New Roman" panose="02020603050405020304" pitchFamily="18" charset="0"/>
                <a:cs typeface="Times New Roman" panose="02020603050405020304" pitchFamily="18" charset="0"/>
              </a:rPr>
              <a:t>MODULE 2:</a:t>
            </a:r>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HARDWARE DEVELOPMENT AND TESTING</a:t>
            </a:r>
            <a:endParaRPr lang="en-IN" sz="2800" b="1" dirty="0"/>
          </a:p>
        </p:txBody>
      </p:sp>
      <p:sp>
        <p:nvSpPr>
          <p:cNvPr id="3" name="Content Placeholder 2">
            <a:extLst>
              <a:ext uri="{FF2B5EF4-FFF2-40B4-BE49-F238E27FC236}">
                <a16:creationId xmlns:a16="http://schemas.microsoft.com/office/drawing/2014/main" id="{968EDB8D-00F8-04A2-4F58-591FCE9DA6AD}"/>
              </a:ext>
            </a:extLst>
          </p:cNvPr>
          <p:cNvSpPr>
            <a:spLocks noGrp="1"/>
          </p:cNvSpPr>
          <p:nvPr>
            <p:ph sz="quarter" idx="13"/>
          </p:nvPr>
        </p:nvSpPr>
        <p:spPr>
          <a:xfrm>
            <a:off x="685332" y="1565766"/>
            <a:ext cx="8124373" cy="5165329"/>
          </a:xfrm>
        </p:spPr>
        <p:txBody>
          <a:bodyPr>
            <a:normAutofit fontScale="70000" lnSpcReduction="20000"/>
          </a:bodyPr>
          <a:lstStyle/>
          <a:p>
            <a:pPr marL="0" indent="0" algn="just">
              <a:buNone/>
            </a:pPr>
            <a:r>
              <a:rPr lang="en-US" sz="2900" b="1" u="sng" dirty="0">
                <a:latin typeface="Times New Roman" panose="02020603050405020304" pitchFamily="18" charset="0"/>
                <a:cs typeface="Times New Roman" panose="02020603050405020304" pitchFamily="18" charset="0"/>
              </a:rPr>
              <a:t>Module 2 - Overview:</a:t>
            </a:r>
          </a:p>
          <a:p>
            <a:pPr algn="just"/>
            <a:r>
              <a:rPr lang="en-US" sz="2900" cap="none" dirty="0">
                <a:latin typeface="Times New Roman" panose="02020603050405020304" pitchFamily="18" charset="0"/>
                <a:cs typeface="Times New Roman" panose="02020603050405020304" pitchFamily="18" charset="0"/>
              </a:rPr>
              <a:t>The aim of this module  is to build a </a:t>
            </a:r>
            <a:r>
              <a:rPr lang="en-US" sz="2900" b="1" cap="none" dirty="0">
                <a:latin typeface="Times New Roman" panose="02020603050405020304" pitchFamily="18" charset="0"/>
                <a:cs typeface="Times New Roman" panose="02020603050405020304" pitchFamily="18" charset="0"/>
              </a:rPr>
              <a:t>Battery Management System (BMS) </a:t>
            </a:r>
            <a:r>
              <a:rPr lang="en-US" sz="2900" cap="none" dirty="0">
                <a:latin typeface="Times New Roman" panose="02020603050405020304" pitchFamily="18" charset="0"/>
                <a:cs typeface="Times New Roman" panose="02020603050405020304" pitchFamily="18" charset="0"/>
              </a:rPr>
              <a:t>prototype that monitors essential battery parameters in real time and takes preventive safety actions when critical conditions are detected.</a:t>
            </a:r>
          </a:p>
          <a:p>
            <a:pPr algn="just">
              <a:buFont typeface="Arial" panose="020B0604020202020204" pitchFamily="34" charset="0"/>
              <a:buChar char="•"/>
            </a:pPr>
            <a:r>
              <a:rPr lang="en-US" sz="2900" b="1" dirty="0">
                <a:latin typeface="Times New Roman" panose="02020603050405020304" pitchFamily="18" charset="0"/>
                <a:cs typeface="Times New Roman" panose="02020603050405020304" pitchFamily="18" charset="0"/>
              </a:rPr>
              <a:t>Microcontroller</a:t>
            </a:r>
            <a:r>
              <a:rPr lang="en-US" sz="2900" dirty="0">
                <a:latin typeface="Times New Roman" panose="02020603050405020304" pitchFamily="18" charset="0"/>
                <a:cs typeface="Times New Roman" panose="02020603050405020304" pitchFamily="18" charset="0"/>
              </a:rPr>
              <a:t>: </a:t>
            </a:r>
            <a:r>
              <a:rPr lang="en-US" sz="2900" cap="none" dirty="0">
                <a:latin typeface="Times New Roman" panose="02020603050405020304" pitchFamily="18" charset="0"/>
                <a:cs typeface="Times New Roman" panose="02020603050405020304" pitchFamily="18" charset="0"/>
              </a:rPr>
              <a:t>The core of the design is the </a:t>
            </a:r>
            <a:r>
              <a:rPr lang="en-US" sz="2900" b="1" cap="none" dirty="0">
                <a:latin typeface="Times New Roman" panose="02020603050405020304" pitchFamily="18" charset="0"/>
                <a:cs typeface="Times New Roman" panose="02020603050405020304" pitchFamily="18" charset="0"/>
              </a:rPr>
              <a:t>ARDUINO UNO</a:t>
            </a:r>
            <a:r>
              <a:rPr lang="en-US" sz="2900" cap="none" dirty="0">
                <a:latin typeface="Times New Roman" panose="02020603050405020304" pitchFamily="18" charset="0"/>
                <a:cs typeface="Times New Roman" panose="02020603050405020304" pitchFamily="18" charset="0"/>
              </a:rPr>
              <a:t>, which uses the </a:t>
            </a:r>
            <a:r>
              <a:rPr lang="en-US" sz="2900" b="1" cap="none" dirty="0">
                <a:latin typeface="Times New Roman" panose="02020603050405020304" pitchFamily="18" charset="0"/>
                <a:cs typeface="Times New Roman" panose="02020603050405020304" pitchFamily="18" charset="0"/>
              </a:rPr>
              <a:t>ATMEGA328</a:t>
            </a:r>
            <a:r>
              <a:rPr lang="en-US" sz="2900" cap="none" dirty="0">
                <a:latin typeface="Times New Roman" panose="02020603050405020304" pitchFamily="18" charset="0"/>
                <a:cs typeface="Times New Roman" panose="02020603050405020304" pitchFamily="18" charset="0"/>
              </a:rPr>
              <a:t> microcontroller to gather and process sensor data.</a:t>
            </a:r>
          </a:p>
          <a:p>
            <a:pPr algn="just">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S</a:t>
            </a:r>
            <a:r>
              <a:rPr lang="en-US" sz="2900" cap="none" dirty="0">
                <a:latin typeface="Times New Roman" panose="02020603050405020304" pitchFamily="18" charset="0"/>
                <a:cs typeface="Times New Roman" panose="02020603050405020304" pitchFamily="18" charset="0"/>
              </a:rPr>
              <a:t>ensors used</a:t>
            </a:r>
            <a:r>
              <a:rPr lang="en-US" sz="2900" dirty="0">
                <a:latin typeface="Times New Roman" panose="02020603050405020304" pitchFamily="18" charset="0"/>
                <a:cs typeface="Times New Roman" panose="02020603050405020304" pitchFamily="18" charset="0"/>
              </a:rPr>
              <a:t>:</a:t>
            </a:r>
          </a:p>
          <a:p>
            <a:pPr marL="742950" lvl="1" indent="-285750" algn="just">
              <a:lnSpc>
                <a:spcPct val="120000"/>
              </a:lnSpc>
              <a:buFont typeface="Arial" panose="020B0604020202020204" pitchFamily="34" charset="0"/>
              <a:buChar char="•"/>
            </a:pPr>
            <a:r>
              <a:rPr lang="en-US" sz="2900" b="1" dirty="0">
                <a:latin typeface="Times New Roman" panose="02020603050405020304" pitchFamily="18" charset="0"/>
                <a:cs typeface="Times New Roman" panose="02020603050405020304" pitchFamily="18" charset="0"/>
              </a:rPr>
              <a:t>Voltage Attenuator</a:t>
            </a:r>
            <a:r>
              <a:rPr lang="en-US" sz="2900" dirty="0">
                <a:latin typeface="Times New Roman" panose="02020603050405020304" pitchFamily="18" charset="0"/>
                <a:cs typeface="Times New Roman" panose="02020603050405020304" pitchFamily="18" charset="0"/>
              </a:rPr>
              <a:t> – </a:t>
            </a:r>
            <a:r>
              <a:rPr lang="en-US" sz="2900" cap="none" dirty="0">
                <a:latin typeface="Times New Roman" panose="02020603050405020304" pitchFamily="18" charset="0"/>
                <a:cs typeface="Times New Roman" panose="02020603050405020304" pitchFamily="18" charset="0"/>
              </a:rPr>
              <a:t>Monitors For Over-voltage And Step Down The     			     Voltage.</a:t>
            </a:r>
            <a:endParaRPr lang="en-US" sz="29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900" b="1" dirty="0">
                <a:latin typeface="Times New Roman" panose="02020603050405020304" pitchFamily="18" charset="0"/>
                <a:cs typeface="Times New Roman" panose="02020603050405020304" pitchFamily="18" charset="0"/>
              </a:rPr>
              <a:t>Current Attenuator</a:t>
            </a:r>
            <a:r>
              <a:rPr lang="en-US" sz="2900" dirty="0">
                <a:latin typeface="Times New Roman" panose="02020603050405020304" pitchFamily="18" charset="0"/>
                <a:cs typeface="Times New Roman" panose="02020603050405020304" pitchFamily="18" charset="0"/>
              </a:rPr>
              <a:t> – </a:t>
            </a:r>
            <a:r>
              <a:rPr lang="en-US" sz="2900" cap="none" dirty="0">
                <a:latin typeface="Times New Roman" panose="02020603050405020304" pitchFamily="18" charset="0"/>
                <a:cs typeface="Times New Roman" panose="02020603050405020304" pitchFamily="18" charset="0"/>
              </a:rPr>
              <a:t>Monitors Charge/Discharge Currents.</a:t>
            </a:r>
            <a:endParaRPr lang="en-US" sz="29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900" b="1" dirty="0">
                <a:latin typeface="Times New Roman" panose="02020603050405020304" pitchFamily="18" charset="0"/>
                <a:cs typeface="Times New Roman" panose="02020603050405020304" pitchFamily="18" charset="0"/>
              </a:rPr>
              <a:t>Temperature Sensor (DS18B20)</a:t>
            </a:r>
            <a:r>
              <a:rPr lang="en-US" sz="2900" dirty="0">
                <a:latin typeface="Times New Roman" panose="02020603050405020304" pitchFamily="18" charset="0"/>
                <a:cs typeface="Times New Roman" panose="02020603050405020304" pitchFamily="18" charset="0"/>
              </a:rPr>
              <a:t> </a:t>
            </a:r>
            <a:r>
              <a:rPr lang="en-US" sz="2900" cap="none" dirty="0">
                <a:latin typeface="Times New Roman" panose="02020603050405020304" pitchFamily="18" charset="0"/>
                <a:cs typeface="Times New Roman" panose="02020603050405020304" pitchFamily="18" charset="0"/>
              </a:rPr>
              <a:t>– Detects Overheating</a:t>
            </a:r>
            <a:r>
              <a:rPr lang="en-US" sz="2900" dirty="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900" b="1" dirty="0">
                <a:latin typeface="Times New Roman" panose="02020603050405020304" pitchFamily="18" charset="0"/>
                <a:cs typeface="Times New Roman" panose="02020603050405020304" pitchFamily="18" charset="0"/>
              </a:rPr>
              <a:t>Flame Sensor</a:t>
            </a:r>
            <a:r>
              <a:rPr lang="en-US" sz="2900" dirty="0">
                <a:latin typeface="Times New Roman" panose="02020603050405020304" pitchFamily="18" charset="0"/>
                <a:cs typeface="Times New Roman" panose="02020603050405020304" pitchFamily="18" charset="0"/>
              </a:rPr>
              <a:t> – </a:t>
            </a:r>
            <a:r>
              <a:rPr lang="en-US" sz="2900" cap="none" dirty="0">
                <a:latin typeface="Times New Roman" panose="02020603050405020304" pitchFamily="18" charset="0"/>
                <a:cs typeface="Times New Roman" panose="02020603050405020304" pitchFamily="18" charset="0"/>
              </a:rPr>
              <a:t>Detects Fire Or Combustion Threats</a:t>
            </a:r>
            <a:r>
              <a:rPr lang="en-US" sz="2900" dirty="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900" b="1" dirty="0">
                <a:latin typeface="Times New Roman" panose="02020603050405020304" pitchFamily="18" charset="0"/>
                <a:cs typeface="Times New Roman" panose="02020603050405020304" pitchFamily="18" charset="0"/>
              </a:rPr>
              <a:t>IR Sensor</a:t>
            </a:r>
            <a:r>
              <a:rPr lang="en-US" sz="2900" dirty="0">
                <a:latin typeface="Times New Roman" panose="02020603050405020304" pitchFamily="18" charset="0"/>
                <a:cs typeface="Times New Roman" panose="02020603050405020304" pitchFamily="18" charset="0"/>
              </a:rPr>
              <a:t> – </a:t>
            </a:r>
            <a:r>
              <a:rPr lang="en-US" sz="2900" cap="none" dirty="0">
                <a:latin typeface="Times New Roman" panose="02020603050405020304" pitchFamily="18" charset="0"/>
                <a:cs typeface="Times New Roman" panose="02020603050405020304" pitchFamily="18" charset="0"/>
              </a:rPr>
              <a:t>Detects Physical Bulging/Swelling In The Battery.</a:t>
            </a:r>
          </a:p>
          <a:p>
            <a:pPr algn="just">
              <a:lnSpc>
                <a:spcPct val="120000"/>
              </a:lnSpc>
              <a:buFont typeface="Arial" panose="020B0604020202020204" pitchFamily="34" charset="0"/>
              <a:buChar char="•"/>
            </a:pPr>
            <a:r>
              <a:rPr lang="en-US" sz="2900" b="1" dirty="0">
                <a:latin typeface="Times New Roman" panose="02020603050405020304" pitchFamily="18" charset="0"/>
                <a:cs typeface="Times New Roman" panose="02020603050405020304" pitchFamily="18" charset="0"/>
              </a:rPr>
              <a:t>Wi-Fi Module (ESP8266)</a:t>
            </a:r>
            <a:r>
              <a:rPr lang="en-US" sz="2900" dirty="0">
                <a:latin typeface="Times New Roman" panose="02020603050405020304" pitchFamily="18" charset="0"/>
                <a:cs typeface="Times New Roman" panose="02020603050405020304" pitchFamily="18" charset="0"/>
              </a:rPr>
              <a:t>: </a:t>
            </a:r>
            <a:r>
              <a:rPr lang="en-US" sz="2900" cap="none" dirty="0">
                <a:latin typeface="Times New Roman" panose="02020603050405020304" pitchFamily="18" charset="0"/>
                <a:cs typeface="Times New Roman" panose="02020603050405020304" pitchFamily="18" charset="0"/>
              </a:rPr>
              <a:t>Enables Cloud-based Monitoring By Sending 				       Data To An </a:t>
            </a:r>
            <a:r>
              <a:rPr lang="en-US" sz="2900" cap="none" dirty="0" err="1">
                <a:latin typeface="Times New Roman" panose="02020603050405020304" pitchFamily="18" charset="0"/>
                <a:cs typeface="Times New Roman" panose="02020603050405020304" pitchFamily="18" charset="0"/>
              </a:rPr>
              <a:t>Iot</a:t>
            </a:r>
            <a:r>
              <a:rPr lang="en-US" sz="2900" cap="none" dirty="0">
                <a:latin typeface="Times New Roman" panose="02020603050405020304" pitchFamily="18" charset="0"/>
                <a:cs typeface="Times New Roman" panose="02020603050405020304" pitchFamily="18" charset="0"/>
              </a:rPr>
              <a:t> Server In Real-time.</a:t>
            </a:r>
            <a:endParaRPr lang="en-US" sz="29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900" b="1" dirty="0">
                <a:latin typeface="Times New Roman" panose="02020603050405020304" pitchFamily="18" charset="0"/>
                <a:cs typeface="Times New Roman" panose="02020603050405020304" pitchFamily="18" charset="0"/>
              </a:rPr>
              <a:t>LCD Display (16x2)</a:t>
            </a:r>
            <a:r>
              <a:rPr lang="en-US" sz="2900" dirty="0">
                <a:latin typeface="Times New Roman" panose="02020603050405020304" pitchFamily="18" charset="0"/>
                <a:cs typeface="Times New Roman" panose="02020603050405020304" pitchFamily="18" charset="0"/>
              </a:rPr>
              <a:t>: </a:t>
            </a:r>
            <a:r>
              <a:rPr lang="en-US" sz="2900" cap="none" dirty="0">
                <a:latin typeface="Times New Roman" panose="02020603050405020304" pitchFamily="18" charset="0"/>
                <a:cs typeface="Times New Roman" panose="02020603050405020304" pitchFamily="18" charset="0"/>
              </a:rPr>
              <a:t>Displays Live Readings And Warnings Locally.</a:t>
            </a:r>
          </a:p>
          <a:p>
            <a:endParaRPr lang="en-IN" dirty="0"/>
          </a:p>
        </p:txBody>
      </p:sp>
    </p:spTree>
    <p:extLst>
      <p:ext uri="{BB962C8B-B14F-4D97-AF65-F5344CB8AC3E}">
        <p14:creationId xmlns:p14="http://schemas.microsoft.com/office/powerpoint/2010/main" val="2276338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6F43-CC4E-D98D-F1B1-0C604439F369}"/>
              </a:ext>
            </a:extLst>
          </p:cNvPr>
          <p:cNvSpPr>
            <a:spLocks noGrp="1"/>
          </p:cNvSpPr>
          <p:nvPr>
            <p:ph type="title"/>
          </p:nvPr>
        </p:nvSpPr>
        <p:spPr>
          <a:xfrm>
            <a:off x="685332" y="235517"/>
            <a:ext cx="7773338" cy="797327"/>
          </a:xfrm>
        </p:spPr>
        <p:txBody>
          <a:bodyPr>
            <a:normAutofit/>
          </a:bodyPr>
          <a:lstStyle/>
          <a:p>
            <a:pPr algn="ctr"/>
            <a:r>
              <a:rPr lang="en-US" sz="2800" b="1" dirty="0">
                <a:latin typeface="Times New Roman" panose="02020603050405020304" pitchFamily="18" charset="0"/>
                <a:cs typeface="Times New Roman" panose="02020603050405020304" pitchFamily="18" charset="0"/>
              </a:rPr>
              <a:t>CIRCUIT DIAGRAM</a:t>
            </a:r>
            <a:endParaRPr lang="en-IN" sz="2800" dirty="0"/>
          </a:p>
        </p:txBody>
      </p:sp>
      <p:pic>
        <p:nvPicPr>
          <p:cNvPr id="4" name="Content Placeholder 4">
            <a:extLst>
              <a:ext uri="{FF2B5EF4-FFF2-40B4-BE49-F238E27FC236}">
                <a16:creationId xmlns:a16="http://schemas.microsoft.com/office/drawing/2014/main" id="{0F4103B8-D421-F3CE-D94F-9BAF2952307A}"/>
              </a:ext>
            </a:extLst>
          </p:cNvPr>
          <p:cNvPicPr>
            <a:picLocks noGrp="1" noChangeAspect="1"/>
          </p:cNvPicPr>
          <p:nvPr>
            <p:ph sz="quarter" idx="13"/>
          </p:nvPr>
        </p:nvPicPr>
        <p:blipFill>
          <a:blip r:embed="rId2"/>
          <a:stretch>
            <a:fillRect/>
          </a:stretch>
        </p:blipFill>
        <p:spPr>
          <a:xfrm>
            <a:off x="924232" y="1337187"/>
            <a:ext cx="7344697" cy="4886632"/>
          </a:xfrm>
        </p:spPr>
      </p:pic>
    </p:spTree>
    <p:extLst>
      <p:ext uri="{BB962C8B-B14F-4D97-AF65-F5344CB8AC3E}">
        <p14:creationId xmlns:p14="http://schemas.microsoft.com/office/powerpoint/2010/main" val="193200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1DEE-90D7-BD8C-8074-42FABD3F4C7A}"/>
              </a:ext>
            </a:extLst>
          </p:cNvPr>
          <p:cNvSpPr>
            <a:spLocks noGrp="1"/>
          </p:cNvSpPr>
          <p:nvPr>
            <p:ph type="title"/>
          </p:nvPr>
        </p:nvSpPr>
        <p:spPr>
          <a:xfrm>
            <a:off x="685332" y="391464"/>
            <a:ext cx="7773338" cy="816992"/>
          </a:xfrm>
        </p:spPr>
        <p:txBody>
          <a:bodyPr>
            <a:normAutofit/>
          </a:bodyPr>
          <a:lstStyle/>
          <a:p>
            <a:pPr algn="ctr"/>
            <a:r>
              <a:rPr lang="en-US" sz="2800" b="1" dirty="0">
                <a:latin typeface="Times New Roman" panose="02020603050405020304" pitchFamily="18" charset="0"/>
                <a:cs typeface="Times New Roman" panose="02020603050405020304" pitchFamily="18" charset="0"/>
              </a:rPr>
              <a:t>PROTOTYPE IMAGE </a:t>
            </a:r>
            <a:endParaRPr lang="en-IN" sz="2800" dirty="0"/>
          </a:p>
        </p:txBody>
      </p:sp>
      <p:pic>
        <p:nvPicPr>
          <p:cNvPr id="6" name="Picture 5" descr="A close-up of a circuit board&#10;&#10;AI-generated content may be incorrect.">
            <a:extLst>
              <a:ext uri="{FF2B5EF4-FFF2-40B4-BE49-F238E27FC236}">
                <a16:creationId xmlns:a16="http://schemas.microsoft.com/office/drawing/2014/main" id="{6AB846AC-FA6F-ED50-77B6-B36DBA29E56D}"/>
              </a:ext>
            </a:extLst>
          </p:cNvPr>
          <p:cNvPicPr>
            <a:picLocks noChangeAspect="1"/>
          </p:cNvPicPr>
          <p:nvPr/>
        </p:nvPicPr>
        <p:blipFill>
          <a:blip r:embed="rId2"/>
          <a:stretch>
            <a:fillRect/>
          </a:stretch>
        </p:blipFill>
        <p:spPr>
          <a:xfrm rot="16200000">
            <a:off x="2878087" y="622502"/>
            <a:ext cx="3387826" cy="5225845"/>
          </a:xfrm>
          <a:prstGeom prst="rect">
            <a:avLst/>
          </a:prstGeom>
        </p:spPr>
      </p:pic>
      <p:sp>
        <p:nvSpPr>
          <p:cNvPr id="9" name="TextBox 8">
            <a:extLst>
              <a:ext uri="{FF2B5EF4-FFF2-40B4-BE49-F238E27FC236}">
                <a16:creationId xmlns:a16="http://schemas.microsoft.com/office/drawing/2014/main" id="{C24CF772-4944-E724-1B7D-6065333A3824}"/>
              </a:ext>
            </a:extLst>
          </p:cNvPr>
          <p:cNvSpPr txBox="1"/>
          <p:nvPr/>
        </p:nvSpPr>
        <p:spPr>
          <a:xfrm>
            <a:off x="2374490" y="5213244"/>
            <a:ext cx="439501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IOT Based Battery Management System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4531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59C1B8-63E8-F7DA-5790-C56E1940D568}"/>
              </a:ext>
            </a:extLst>
          </p:cNvPr>
          <p:cNvSpPr>
            <a:spLocks noGrp="1"/>
          </p:cNvSpPr>
          <p:nvPr>
            <p:ph type="title"/>
          </p:nvPr>
        </p:nvSpPr>
        <p:spPr>
          <a:xfrm>
            <a:off x="125631" y="350196"/>
            <a:ext cx="4320738" cy="1429444"/>
          </a:xfrm>
        </p:spPr>
        <p:txBody>
          <a:bodyPr anchor="ctr">
            <a:normAutofit/>
          </a:bodyPr>
          <a:lstStyle/>
          <a:p>
            <a:pPr algn="ctr"/>
            <a:r>
              <a:rPr lang="en-IN" sz="2400" b="1" dirty="0">
                <a:latin typeface="Times New Roman" panose="02020603050405020304" pitchFamily="18" charset="0"/>
                <a:cs typeface="Times New Roman" panose="02020603050405020304" pitchFamily="18" charset="0"/>
              </a:rPr>
              <a:t>HARDWARE &amp; SOFTWARE </a:t>
            </a:r>
            <a:r>
              <a:rPr lang="en-US" sz="2400" b="1" dirty="0">
                <a:latin typeface="Times New Roman" panose="02020603050405020304" pitchFamily="18" charset="0"/>
                <a:cs typeface="Times New Roman" panose="02020603050405020304" pitchFamily="18" charset="0"/>
              </a:rPr>
              <a:t>COMPONENT SPECIFICATIONS</a:t>
            </a:r>
            <a:endParaRPr lang="en-IN" sz="2400" b="1" dirty="0">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7464759B-C032-9154-2646-E5B7C8B93D35}"/>
              </a:ext>
            </a:extLst>
          </p:cNvPr>
          <p:cNvGraphicFramePr>
            <a:graphicFrameLocks noGrp="1"/>
          </p:cNvGraphicFramePr>
          <p:nvPr>
            <p:ph idx="1"/>
            <p:extLst>
              <p:ext uri="{D42A27DB-BD31-4B8C-83A1-F6EECF244321}">
                <p14:modId xmlns:p14="http://schemas.microsoft.com/office/powerpoint/2010/main" val="2974908239"/>
              </p:ext>
            </p:extLst>
          </p:nvPr>
        </p:nvGraphicFramePr>
        <p:xfrm>
          <a:off x="125631" y="2127878"/>
          <a:ext cx="4320738" cy="4157765"/>
        </p:xfrm>
        <a:graphic>
          <a:graphicData uri="http://schemas.openxmlformats.org/drawingml/2006/table">
            <a:tbl>
              <a:tblPr firstRow="1" bandRow="1">
                <a:tableStyleId>{5940675A-B579-460E-94D1-54222C63F5DA}</a:tableStyleId>
              </a:tblPr>
              <a:tblGrid>
                <a:gridCol w="2160369">
                  <a:extLst>
                    <a:ext uri="{9D8B030D-6E8A-4147-A177-3AD203B41FA5}">
                      <a16:colId xmlns:a16="http://schemas.microsoft.com/office/drawing/2014/main" val="1057902930"/>
                    </a:ext>
                  </a:extLst>
                </a:gridCol>
                <a:gridCol w="2160369">
                  <a:extLst>
                    <a:ext uri="{9D8B030D-6E8A-4147-A177-3AD203B41FA5}">
                      <a16:colId xmlns:a16="http://schemas.microsoft.com/office/drawing/2014/main" val="1336458406"/>
                    </a:ext>
                  </a:extLst>
                </a:gridCol>
              </a:tblGrid>
              <a:tr h="5169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400" b="1" dirty="0">
                          <a:solidFill>
                            <a:schemeClr val="tx1"/>
                          </a:solidFill>
                          <a:latin typeface="Times New Roman" panose="02020603050405020304" pitchFamily="18" charset="0"/>
                          <a:cs typeface="Times New Roman" panose="02020603050405020304" pitchFamily="18" charset="0"/>
                        </a:rPr>
                        <a:t>Hardware</a:t>
                      </a:r>
                    </a:p>
                  </a:txBody>
                  <a:tcPr/>
                </a:tc>
                <a:tc>
                  <a:txBody>
                    <a:bodyPr/>
                    <a:lstStyle/>
                    <a:p>
                      <a:pPr algn="ctr"/>
                      <a:r>
                        <a:rPr lang="en-US" sz="1400" b="1" dirty="0">
                          <a:solidFill>
                            <a:schemeClr val="tx1"/>
                          </a:solidFill>
                          <a:latin typeface="Times New Roman" panose="02020603050405020304" pitchFamily="18" charset="0"/>
                          <a:cs typeface="Times New Roman" panose="02020603050405020304" pitchFamily="18" charset="0"/>
                        </a:rPr>
                        <a:t>Software</a:t>
                      </a:r>
                      <a:endParaRPr lang="en-IN" sz="14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6356339"/>
                  </a:ext>
                </a:extLst>
              </a:tr>
              <a:tr h="3640766">
                <a:tc>
                  <a:txBody>
                    <a:bodyPr/>
                    <a:lstStyle/>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Arduino UNO Microcontroller</a:t>
                      </a:r>
                    </a:p>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Current Sensor (Attenuator)</a:t>
                      </a:r>
                    </a:p>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Voltage Sensor (Attenuator)</a:t>
                      </a:r>
                    </a:p>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Driver</a:t>
                      </a:r>
                    </a:p>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Relay</a:t>
                      </a:r>
                    </a:p>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Wi-Fi</a:t>
                      </a:r>
                    </a:p>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Fire Sensor</a:t>
                      </a:r>
                    </a:p>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IR Sensor (Swollen sensor)</a:t>
                      </a:r>
                    </a:p>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Temperature Sensor</a:t>
                      </a:r>
                    </a:p>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Charger</a:t>
                      </a:r>
                    </a:p>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DC 12V Motor</a:t>
                      </a:r>
                    </a:p>
                    <a:p>
                      <a:pPr algn="ctr">
                        <a:lnSpc>
                          <a:spcPct val="100000"/>
                        </a:lnSpc>
                      </a:pPr>
                      <a:r>
                        <a:rPr lang="en-IN" altLang="en-US" sz="1400" dirty="0">
                          <a:solidFill>
                            <a:schemeClr val="tx1"/>
                          </a:solidFill>
                          <a:latin typeface="Times New Roman" panose="02020603050405020304" pitchFamily="18" charset="0"/>
                          <a:cs typeface="Times New Roman" panose="02020603050405020304" pitchFamily="18" charset="0"/>
                        </a:rPr>
                        <a:t>LCD</a:t>
                      </a:r>
                    </a:p>
                  </a:txBody>
                  <a:tcPr/>
                </a:tc>
                <a:tc>
                  <a:txBody>
                    <a:bodyPr/>
                    <a:lstStyle/>
                    <a:p>
                      <a:pPr lvl="1" algn="ctr"/>
                      <a:r>
                        <a:rPr lang="en-IN" sz="1400" dirty="0">
                          <a:solidFill>
                            <a:schemeClr val="tx1"/>
                          </a:solidFill>
                          <a:latin typeface="Times New Roman" panose="02020603050405020304" pitchFamily="18" charset="0"/>
                          <a:cs typeface="Times New Roman" panose="02020603050405020304" pitchFamily="18" charset="0"/>
                        </a:rPr>
                        <a:t>Arduino IDE,</a:t>
                      </a:r>
                    </a:p>
                    <a:p>
                      <a:pPr lvl="1" algn="ctr"/>
                      <a:r>
                        <a:rPr lang="en-IN" sz="1400" dirty="0">
                          <a:solidFill>
                            <a:schemeClr val="tx1"/>
                          </a:solidFill>
                          <a:latin typeface="Times New Roman" panose="02020603050405020304" pitchFamily="18" charset="0"/>
                          <a:cs typeface="Times New Roman" panose="02020603050405020304" pitchFamily="18" charset="0"/>
                        </a:rPr>
                        <a:t>Embedded C, </a:t>
                      </a:r>
                    </a:p>
                    <a:p>
                      <a:pPr lvl="1" algn="ctr"/>
                      <a:r>
                        <a:rPr lang="en-IN" sz="1400" dirty="0">
                          <a:solidFill>
                            <a:schemeClr val="tx1"/>
                          </a:solidFill>
                          <a:latin typeface="Times New Roman" panose="02020603050405020304" pitchFamily="18" charset="0"/>
                          <a:cs typeface="Times New Roman" panose="02020603050405020304" pitchFamily="18" charset="0"/>
                        </a:rPr>
                        <a:t>IoT Cloud Platform.</a:t>
                      </a:r>
                    </a:p>
                  </a:txBody>
                  <a:tcPr/>
                </a:tc>
                <a:extLst>
                  <a:ext uri="{0D108BD9-81ED-4DB2-BD59-A6C34878D82A}">
                    <a16:rowId xmlns:a16="http://schemas.microsoft.com/office/drawing/2014/main" val="1404301506"/>
                  </a:ext>
                </a:extLst>
              </a:tr>
            </a:tbl>
          </a:graphicData>
        </a:graphic>
      </p:graphicFrame>
      <p:pic>
        <p:nvPicPr>
          <p:cNvPr id="5" name="Content Placeholder 4" descr="A white text on a black background&#10;&#10;AI-generated content may be incorrect.">
            <a:extLst>
              <a:ext uri="{FF2B5EF4-FFF2-40B4-BE49-F238E27FC236}">
                <a16:creationId xmlns:a16="http://schemas.microsoft.com/office/drawing/2014/main" id="{C2EF2CB5-28D2-F566-65F4-651A2463D032}"/>
              </a:ext>
            </a:extLst>
          </p:cNvPr>
          <p:cNvPicPr>
            <a:picLocks noChangeAspect="1"/>
          </p:cNvPicPr>
          <p:nvPr/>
        </p:nvPicPr>
        <p:blipFill>
          <a:blip r:embed="rId2"/>
          <a:srcRect l="13"/>
          <a:stretch>
            <a:fillRect/>
          </a:stretch>
        </p:blipFill>
        <p:spPr>
          <a:xfrm>
            <a:off x="4572000" y="1"/>
            <a:ext cx="4577118" cy="6858000"/>
          </a:xfrm>
          <a:prstGeom prst="rect">
            <a:avLst/>
          </a:prstGeom>
        </p:spPr>
      </p:pic>
    </p:spTree>
    <p:extLst>
      <p:ext uri="{BB962C8B-B14F-4D97-AF65-F5344CB8AC3E}">
        <p14:creationId xmlns:p14="http://schemas.microsoft.com/office/powerpoint/2010/main" val="2080616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8397-616A-0928-4E01-35D7548BA300}"/>
              </a:ext>
            </a:extLst>
          </p:cNvPr>
          <p:cNvSpPr>
            <a:spLocks noGrp="1"/>
          </p:cNvSpPr>
          <p:nvPr>
            <p:ph type="title"/>
          </p:nvPr>
        </p:nvSpPr>
        <p:spPr>
          <a:xfrm>
            <a:off x="1102520" y="245806"/>
            <a:ext cx="7589850" cy="6857999"/>
          </a:xfrm>
        </p:spPr>
        <p:txBody>
          <a:bodyPr>
            <a:normAutofit fontScale="90000"/>
          </a:bodyPr>
          <a:lstStyle/>
          <a:p>
            <a:pPr algn="l"/>
            <a:r>
              <a:rPr lang="en-US" sz="2200" b="1" cap="none" dirty="0">
                <a:latin typeface="Times New Roman" panose="02020603050405020304" pitchFamily="18" charset="0"/>
                <a:cs typeface="Times New Roman" panose="02020603050405020304" pitchFamily="18" charset="0"/>
              </a:rPr>
              <a:t>			CIRCUIT DESCRIPTION:</a:t>
            </a:r>
            <a:br>
              <a:rPr lang="en-US" sz="2200" b="1" cap="none" dirty="0">
                <a:latin typeface="Times New Roman" panose="02020603050405020304" pitchFamily="18" charset="0"/>
                <a:cs typeface="Times New Roman" panose="02020603050405020304" pitchFamily="18" charset="0"/>
              </a:rPr>
            </a:br>
            <a:br>
              <a:rPr lang="en-US" sz="1800" b="1" cap="none" dirty="0">
                <a:latin typeface="Times New Roman" panose="02020603050405020304" pitchFamily="18" charset="0"/>
                <a:cs typeface="Times New Roman" panose="02020603050405020304" pitchFamily="18" charset="0"/>
              </a:rPr>
            </a:br>
            <a:r>
              <a:rPr lang="en-US" sz="1800" b="1" cap="none" dirty="0">
                <a:latin typeface="Times New Roman" panose="02020603050405020304" pitchFamily="18" charset="0"/>
                <a:cs typeface="Times New Roman" panose="02020603050405020304" pitchFamily="18" charset="0"/>
              </a:rPr>
              <a:t>POWER SUPPLY:</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A </a:t>
            </a:r>
            <a:r>
              <a:rPr lang="en-US" sz="1800" b="1" cap="none" dirty="0" err="1">
                <a:latin typeface="Times New Roman" panose="02020603050405020304" pitchFamily="18" charset="0"/>
                <a:cs typeface="Times New Roman" panose="02020603050405020304" pitchFamily="18" charset="0"/>
              </a:rPr>
              <a:t>Lipo</a:t>
            </a:r>
            <a:r>
              <a:rPr lang="en-US" sz="1800" b="1" cap="none" dirty="0">
                <a:latin typeface="Times New Roman" panose="02020603050405020304" pitchFamily="18" charset="0"/>
                <a:cs typeface="Times New Roman" panose="02020603050405020304" pitchFamily="18" charset="0"/>
              </a:rPr>
              <a:t> Battery (11.1V)</a:t>
            </a:r>
            <a:r>
              <a:rPr lang="en-US" sz="1800" cap="none" dirty="0">
                <a:latin typeface="Times New Roman" panose="02020603050405020304" pitchFamily="18" charset="0"/>
                <a:cs typeface="Times New Roman" panose="02020603050405020304" pitchFamily="18" charset="0"/>
              </a:rPr>
              <a:t> Is Used As The Primary Power Source.</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Power Is Stepped Down And Distributed To The Arduino, Sensors, And Modules.</a:t>
            </a:r>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r>
              <a:rPr lang="en-US" sz="1800" b="1" cap="none" dirty="0">
                <a:latin typeface="Times New Roman" panose="02020603050405020304" pitchFamily="18" charset="0"/>
                <a:cs typeface="Times New Roman" panose="02020603050405020304" pitchFamily="18" charset="0"/>
              </a:rPr>
              <a:t>ARDUINO UNO:</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Acts As The Central Control Unit.</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Reads Data From Sensors And Controls Relays And The Wi-fi Module.</a:t>
            </a:r>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r>
              <a:rPr lang="en-US" sz="1800" b="1" cap="none" dirty="0">
                <a:latin typeface="Times New Roman" panose="02020603050405020304" pitchFamily="18" charset="0"/>
                <a:cs typeface="Times New Roman" panose="02020603050405020304" pitchFamily="18" charset="0"/>
              </a:rPr>
              <a:t>SENSOR CONNECTIONS:</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DS18B20</a:t>
            </a:r>
            <a:r>
              <a:rPr lang="en-US" sz="1800" cap="none" dirty="0">
                <a:latin typeface="Times New Roman" panose="02020603050405020304" pitchFamily="18" charset="0"/>
                <a:cs typeface="Times New Roman" panose="02020603050405020304" pitchFamily="18" charset="0"/>
              </a:rPr>
              <a:t>(Temperature Sensor) Is Connected To An Analog</a:t>
            </a:r>
            <a:r>
              <a:rPr lang="en-US" sz="1800" b="1" cap="none" dirty="0">
                <a:latin typeface="Times New Roman" panose="02020603050405020304" pitchFamily="18" charset="0"/>
                <a:cs typeface="Times New Roman" panose="02020603050405020304" pitchFamily="18" charset="0"/>
              </a:rPr>
              <a:t> </a:t>
            </a:r>
            <a:r>
              <a:rPr lang="en-US" sz="1800" cap="none" dirty="0">
                <a:latin typeface="Times New Roman" panose="02020603050405020304" pitchFamily="18" charset="0"/>
                <a:cs typeface="Times New Roman" panose="02020603050405020304" pitchFamily="18" charset="0"/>
              </a:rPr>
              <a:t>Pin Of Arduino.</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Flame</a:t>
            </a:r>
            <a:r>
              <a:rPr lang="en-US" sz="1800" b="1" cap="none" dirty="0">
                <a:latin typeface="Times New Roman" panose="02020603050405020304" pitchFamily="18" charset="0"/>
                <a:cs typeface="Times New Roman" panose="02020603050405020304" pitchFamily="18" charset="0"/>
              </a:rPr>
              <a:t> </a:t>
            </a:r>
            <a:r>
              <a:rPr lang="en-US" sz="1800" cap="none" dirty="0">
                <a:latin typeface="Times New Roman" panose="02020603050405020304" pitchFamily="18" charset="0"/>
                <a:cs typeface="Times New Roman" panose="02020603050405020304" pitchFamily="18" charset="0"/>
              </a:rPr>
              <a:t>Sensor And IR Sensor Are Connected To Digital</a:t>
            </a:r>
            <a:r>
              <a:rPr lang="en-US" sz="1800" b="1" cap="none" dirty="0">
                <a:latin typeface="Times New Roman" panose="02020603050405020304" pitchFamily="18" charset="0"/>
                <a:cs typeface="Times New Roman" panose="02020603050405020304" pitchFamily="18" charset="0"/>
              </a:rPr>
              <a:t> </a:t>
            </a:r>
            <a:r>
              <a:rPr lang="en-US" sz="1800" cap="none" dirty="0">
                <a:latin typeface="Times New Roman" panose="02020603050405020304" pitchFamily="18" charset="0"/>
                <a:cs typeface="Times New Roman" panose="02020603050405020304" pitchFamily="18" charset="0"/>
              </a:rPr>
              <a:t>Pins.</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Each Sensor Has </a:t>
            </a:r>
            <a:r>
              <a:rPr lang="en-US" sz="1800" cap="none" dirty="0" err="1">
                <a:latin typeface="Times New Roman" panose="02020603050405020304" pitchFamily="18" charset="0"/>
                <a:cs typeface="Times New Roman" panose="02020603050405020304" pitchFamily="18" charset="0"/>
              </a:rPr>
              <a:t>Vcc</a:t>
            </a:r>
            <a:r>
              <a:rPr lang="en-US" sz="1800" cap="none" dirty="0">
                <a:latin typeface="Times New Roman" panose="02020603050405020304" pitchFamily="18" charset="0"/>
                <a:cs typeface="Times New Roman" panose="02020603050405020304" pitchFamily="18" charset="0"/>
              </a:rPr>
              <a:t>, GND, And Signal Lines Connected Appropriately.</a:t>
            </a:r>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r>
              <a:rPr lang="en-US" sz="1800" b="1" cap="none" dirty="0">
                <a:latin typeface="Times New Roman" panose="02020603050405020304" pitchFamily="18" charset="0"/>
                <a:cs typeface="Times New Roman" panose="02020603050405020304" pitchFamily="18" charset="0"/>
              </a:rPr>
              <a:t>LCD DISPLAY (16x2):</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Connected Via Parallel Data Lines (D0-D7) And Control Pins (RS, EN).</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Powered By 5V </a:t>
            </a:r>
            <a:r>
              <a:rPr lang="en-US" sz="1800" cap="none" dirty="0" err="1">
                <a:latin typeface="Times New Roman" panose="02020603050405020304" pitchFamily="18" charset="0"/>
                <a:cs typeface="Times New Roman" panose="02020603050405020304" pitchFamily="18" charset="0"/>
              </a:rPr>
              <a:t>Vcc</a:t>
            </a:r>
            <a:r>
              <a:rPr lang="en-US" sz="1800" cap="none" dirty="0">
                <a:latin typeface="Times New Roman" panose="02020603050405020304" pitchFamily="18" charset="0"/>
                <a:cs typeface="Times New Roman" panose="02020603050405020304" pitchFamily="18" charset="0"/>
              </a:rPr>
              <a:t> And GND From The Arduino.</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Displays Real-time Sensor Data And Warnings.</a:t>
            </a:r>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r>
              <a:rPr lang="en-US" sz="1800" b="1" cap="none" dirty="0">
                <a:latin typeface="Times New Roman" panose="02020603050405020304" pitchFamily="18" charset="0"/>
                <a:cs typeface="Times New Roman" panose="02020603050405020304" pitchFamily="18" charset="0"/>
              </a:rPr>
              <a:t>RELAY MODULE:</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Controlled By A Digital</a:t>
            </a:r>
            <a:r>
              <a:rPr lang="en-US" sz="1800" b="1" cap="none" dirty="0">
                <a:latin typeface="Times New Roman" panose="02020603050405020304" pitchFamily="18" charset="0"/>
                <a:cs typeface="Times New Roman" panose="02020603050405020304" pitchFamily="18" charset="0"/>
              </a:rPr>
              <a:t> </a:t>
            </a:r>
            <a:r>
              <a:rPr lang="en-US" sz="1800" cap="none" dirty="0">
                <a:latin typeface="Times New Roman" panose="02020603050405020304" pitchFamily="18" charset="0"/>
                <a:cs typeface="Times New Roman" panose="02020603050405020304" pitchFamily="18" charset="0"/>
              </a:rPr>
              <a:t>Output</a:t>
            </a:r>
            <a:r>
              <a:rPr lang="en-US" sz="1800" b="1" cap="none" dirty="0">
                <a:latin typeface="Times New Roman" panose="02020603050405020304" pitchFamily="18" charset="0"/>
                <a:cs typeface="Times New Roman" panose="02020603050405020304" pitchFamily="18" charset="0"/>
              </a:rPr>
              <a:t> </a:t>
            </a:r>
            <a:r>
              <a:rPr lang="en-US" sz="1800" cap="none" dirty="0">
                <a:latin typeface="Times New Roman" panose="02020603050405020304" pitchFamily="18" charset="0"/>
                <a:cs typeface="Times New Roman" panose="02020603050405020304" pitchFamily="18" charset="0"/>
              </a:rPr>
              <a:t>Pin From The Arduino.</a:t>
            </a:r>
            <a:br>
              <a:rPr lang="en-US" sz="1800" cap="none" dirty="0">
                <a:latin typeface="Times New Roman" panose="02020603050405020304" pitchFamily="18" charset="0"/>
                <a:cs typeface="Times New Roman" panose="02020603050405020304" pitchFamily="18" charset="0"/>
              </a:rPr>
            </a:br>
            <a:r>
              <a:rPr lang="en-US" sz="1800" cap="none" dirty="0">
                <a:latin typeface="Times New Roman" panose="02020603050405020304" pitchFamily="18" charset="0"/>
                <a:cs typeface="Times New Roman" panose="02020603050405020304" pitchFamily="18" charset="0"/>
              </a:rPr>
              <a:t>	Used To Disconnect</a:t>
            </a:r>
            <a:r>
              <a:rPr lang="en-US" sz="1800" b="1" cap="none" dirty="0">
                <a:latin typeface="Times New Roman" panose="02020603050405020304" pitchFamily="18" charset="0"/>
                <a:cs typeface="Times New Roman" panose="02020603050405020304" pitchFamily="18" charset="0"/>
              </a:rPr>
              <a:t> </a:t>
            </a:r>
            <a:r>
              <a:rPr lang="en-US" sz="1800" cap="none" dirty="0">
                <a:latin typeface="Times New Roman" panose="02020603050405020304" pitchFamily="18" charset="0"/>
                <a:cs typeface="Times New Roman" panose="02020603050405020304" pitchFamily="18" charset="0"/>
              </a:rPr>
              <a:t>The</a:t>
            </a:r>
            <a:r>
              <a:rPr lang="en-US" sz="1800" b="1" cap="none" dirty="0">
                <a:latin typeface="Times New Roman" panose="02020603050405020304" pitchFamily="18" charset="0"/>
                <a:cs typeface="Times New Roman" panose="02020603050405020304" pitchFamily="18" charset="0"/>
              </a:rPr>
              <a:t> </a:t>
            </a:r>
            <a:r>
              <a:rPr lang="en-US" sz="1800" cap="none" dirty="0">
                <a:latin typeface="Times New Roman" panose="02020603050405020304" pitchFamily="18" charset="0"/>
                <a:cs typeface="Times New Roman" panose="02020603050405020304" pitchFamily="18" charset="0"/>
              </a:rPr>
              <a:t>Battery Or Charger Under Unsafe Conditions (E.G., Overheat Or Flame Detection).</a:t>
            </a:r>
            <a:br>
              <a:rPr lang="en-US" sz="1800" cap="none" dirty="0">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166539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1E1-DA09-393C-4CDF-4494561C2C99}"/>
              </a:ext>
            </a:extLst>
          </p:cNvPr>
          <p:cNvSpPr>
            <a:spLocks noGrp="1"/>
          </p:cNvSpPr>
          <p:nvPr>
            <p:ph type="title"/>
          </p:nvPr>
        </p:nvSpPr>
        <p:spPr>
          <a:xfrm>
            <a:off x="1103057" y="189270"/>
            <a:ext cx="7429499" cy="6479459"/>
          </a:xfrm>
        </p:spPr>
        <p:txBody>
          <a:bodyPr>
            <a:normAutofit/>
          </a:bodyPr>
          <a:lstStyle/>
          <a:p>
            <a:pPr algn="l">
              <a:buNone/>
            </a:pPr>
            <a:r>
              <a:rPr lang="en-US" sz="1600" b="1" cap="none" dirty="0">
                <a:latin typeface="Times New Roman" panose="02020603050405020304" pitchFamily="18" charset="0"/>
                <a:cs typeface="Times New Roman" panose="02020603050405020304" pitchFamily="18" charset="0"/>
              </a:rPr>
              <a:t>WI-FI MODULE (ESP8266):</a:t>
            </a:r>
            <a:br>
              <a:rPr lang="en-US" sz="1600" cap="none" dirty="0">
                <a:latin typeface="Times New Roman" panose="02020603050405020304" pitchFamily="18" charset="0"/>
                <a:cs typeface="Times New Roman" panose="02020603050405020304" pitchFamily="18" charset="0"/>
              </a:rPr>
            </a:br>
            <a:r>
              <a:rPr lang="en-US" sz="1600" cap="none" dirty="0">
                <a:latin typeface="Times New Roman" panose="02020603050405020304" pitchFamily="18" charset="0"/>
                <a:cs typeface="Times New Roman" panose="02020603050405020304" pitchFamily="18" charset="0"/>
              </a:rPr>
              <a:t>	Powered With 5V </a:t>
            </a:r>
            <a:r>
              <a:rPr lang="en-US" sz="1600" cap="none" dirty="0" err="1">
                <a:latin typeface="Times New Roman" panose="02020603050405020304" pitchFamily="18" charset="0"/>
                <a:cs typeface="Times New Roman" panose="02020603050405020304" pitchFamily="18" charset="0"/>
              </a:rPr>
              <a:t>Vcc</a:t>
            </a:r>
            <a:r>
              <a:rPr lang="en-US" sz="1600" cap="none" dirty="0">
                <a:latin typeface="Times New Roman" panose="02020603050405020304" pitchFamily="18" charset="0"/>
                <a:cs typeface="Times New Roman" panose="02020603050405020304" pitchFamily="18" charset="0"/>
              </a:rPr>
              <a:t> And GND.</a:t>
            </a:r>
            <a:br>
              <a:rPr lang="en-US" sz="1600" cap="none" dirty="0">
                <a:latin typeface="Times New Roman" panose="02020603050405020304" pitchFamily="18" charset="0"/>
                <a:cs typeface="Times New Roman" panose="02020603050405020304" pitchFamily="18" charset="0"/>
              </a:rPr>
            </a:br>
            <a:r>
              <a:rPr lang="en-US" sz="1600" cap="none" dirty="0">
                <a:latin typeface="Times New Roman" panose="02020603050405020304" pitchFamily="18" charset="0"/>
                <a:cs typeface="Times New Roman" panose="02020603050405020304" pitchFamily="18" charset="0"/>
              </a:rPr>
              <a:t>	</a:t>
            </a:r>
            <a:r>
              <a:rPr lang="en-US" sz="1600" b="1" cap="none" dirty="0">
                <a:latin typeface="Times New Roman" panose="02020603050405020304" pitchFamily="18" charset="0"/>
                <a:cs typeface="Times New Roman" panose="02020603050405020304" pitchFamily="18" charset="0"/>
              </a:rPr>
              <a:t>TX And RX Pins</a:t>
            </a:r>
            <a:r>
              <a:rPr lang="en-US" sz="1600" cap="none" dirty="0">
                <a:latin typeface="Times New Roman" panose="02020603050405020304" pitchFamily="18" charset="0"/>
                <a:cs typeface="Times New Roman" panose="02020603050405020304" pitchFamily="18" charset="0"/>
              </a:rPr>
              <a:t> Connected To Arduino’s Serial Pins For Data Communication.</a:t>
            </a:r>
            <a:br>
              <a:rPr lang="en-US" sz="1600" cap="none" dirty="0">
                <a:latin typeface="Times New Roman" panose="02020603050405020304" pitchFamily="18" charset="0"/>
                <a:cs typeface="Times New Roman" panose="02020603050405020304" pitchFamily="18" charset="0"/>
              </a:rPr>
            </a:br>
            <a:r>
              <a:rPr lang="en-US" sz="1600" cap="none" dirty="0">
                <a:latin typeface="Times New Roman" panose="02020603050405020304" pitchFamily="18" charset="0"/>
                <a:cs typeface="Times New Roman" panose="02020603050405020304" pitchFamily="18" charset="0"/>
              </a:rPr>
              <a:t>	Sends Live Sensor Data To An </a:t>
            </a:r>
            <a:r>
              <a:rPr lang="en-US" sz="1600" cap="none" dirty="0" err="1">
                <a:latin typeface="Times New Roman" panose="02020603050405020304" pitchFamily="18" charset="0"/>
                <a:cs typeface="Times New Roman" panose="02020603050405020304" pitchFamily="18" charset="0"/>
              </a:rPr>
              <a:t>Iot</a:t>
            </a:r>
            <a:r>
              <a:rPr lang="en-US" sz="1600" cap="none" dirty="0">
                <a:latin typeface="Times New Roman" panose="02020603050405020304" pitchFamily="18" charset="0"/>
                <a:cs typeface="Times New Roman" panose="02020603050405020304" pitchFamily="18" charset="0"/>
              </a:rPr>
              <a:t> web Server.</a:t>
            </a:r>
            <a:br>
              <a:rPr lang="en-US" sz="1600" cap="none" dirty="0">
                <a:latin typeface="Times New Roman" panose="02020603050405020304" pitchFamily="18" charset="0"/>
                <a:cs typeface="Times New Roman" panose="02020603050405020304" pitchFamily="18" charset="0"/>
              </a:rPr>
            </a:br>
            <a:r>
              <a:rPr lang="en-US" sz="1600" cap="none" dirty="0">
                <a:latin typeface="Times New Roman" panose="02020603050405020304" pitchFamily="18" charset="0"/>
                <a:cs typeface="Times New Roman" panose="02020603050405020304" pitchFamily="18" charset="0"/>
              </a:rPr>
              <a:t>.</a:t>
            </a:r>
            <a:br>
              <a:rPr lang="en-US" sz="1600" cap="none" dirty="0">
                <a:latin typeface="Times New Roman" panose="02020603050405020304" pitchFamily="18" charset="0"/>
                <a:cs typeface="Times New Roman" panose="02020603050405020304" pitchFamily="18" charset="0"/>
              </a:rPr>
            </a:br>
            <a:r>
              <a:rPr lang="en-US" sz="1600" b="1" cap="none" dirty="0">
                <a:latin typeface="Times New Roman" panose="02020603050405020304" pitchFamily="18" charset="0"/>
                <a:cs typeface="Times New Roman" panose="02020603050405020304" pitchFamily="18" charset="0"/>
              </a:rPr>
              <a:t>CHARGING POINT:</a:t>
            </a:r>
            <a:br>
              <a:rPr lang="en-US" sz="1600" cap="none" dirty="0">
                <a:latin typeface="Times New Roman" panose="02020603050405020304" pitchFamily="18" charset="0"/>
                <a:cs typeface="Times New Roman" panose="02020603050405020304" pitchFamily="18" charset="0"/>
              </a:rPr>
            </a:br>
            <a:r>
              <a:rPr lang="en-US" sz="1600" cap="none" dirty="0">
                <a:latin typeface="Times New Roman" panose="02020603050405020304" pitchFamily="18" charset="0"/>
                <a:cs typeface="Times New Roman" panose="02020603050405020304" pitchFamily="18" charset="0"/>
              </a:rPr>
              <a:t>	Connected To The Relay System.</a:t>
            </a:r>
            <a:br>
              <a:rPr lang="en-US" sz="1600" cap="none" dirty="0">
                <a:latin typeface="Times New Roman" panose="02020603050405020304" pitchFamily="18" charset="0"/>
                <a:cs typeface="Times New Roman" panose="02020603050405020304" pitchFamily="18" charset="0"/>
              </a:rPr>
            </a:br>
            <a:r>
              <a:rPr lang="en-US" sz="1600" cap="none" dirty="0">
                <a:latin typeface="Times New Roman" panose="02020603050405020304" pitchFamily="18" charset="0"/>
                <a:cs typeface="Times New Roman" panose="02020603050405020304" pitchFamily="18" charset="0"/>
              </a:rPr>
              <a:t>	Allows Safe Battery Charging By Disconnecting Power In Abnormal Conditions.</a:t>
            </a:r>
            <a:br>
              <a:rPr lang="en-US" sz="1600" cap="none" dirty="0">
                <a:latin typeface="Times New Roman" panose="02020603050405020304" pitchFamily="18" charset="0"/>
                <a:cs typeface="Times New Roman" panose="02020603050405020304" pitchFamily="18" charset="0"/>
              </a:rPr>
            </a:br>
            <a:br>
              <a:rPr lang="en-US" sz="1600" cap="none" dirty="0">
                <a:latin typeface="Times New Roman" panose="02020603050405020304" pitchFamily="18" charset="0"/>
                <a:cs typeface="Times New Roman" panose="02020603050405020304" pitchFamily="18" charset="0"/>
              </a:rPr>
            </a:br>
            <a:r>
              <a:rPr lang="en-IN" sz="1600" b="1" cap="none" dirty="0">
                <a:latin typeface="Times New Roman" panose="02020603050405020304" pitchFamily="18" charset="0"/>
                <a:cs typeface="Times New Roman" panose="02020603050405020304" pitchFamily="18" charset="0"/>
              </a:rPr>
              <a:t>VOLTAGE ATTENUATOR :</a:t>
            </a:r>
            <a:br>
              <a:rPr lang="en-IN" sz="1600" cap="none" dirty="0">
                <a:latin typeface="Times New Roman" panose="02020603050405020304" pitchFamily="18" charset="0"/>
                <a:cs typeface="Times New Roman" panose="02020603050405020304" pitchFamily="18" charset="0"/>
              </a:rPr>
            </a:br>
            <a:r>
              <a:rPr lang="en-IN" sz="1600" cap="none" dirty="0">
                <a:latin typeface="Times New Roman" panose="02020603050405020304" pitchFamily="18" charset="0"/>
                <a:cs typeface="Times New Roman" panose="02020603050405020304" pitchFamily="18" charset="0"/>
              </a:rPr>
              <a:t>	Built Using A Resistor Divider Circuit.</a:t>
            </a:r>
            <a:br>
              <a:rPr lang="en-IN" sz="1600" cap="none" dirty="0">
                <a:latin typeface="Times New Roman" panose="02020603050405020304" pitchFamily="18" charset="0"/>
                <a:cs typeface="Times New Roman" panose="02020603050405020304" pitchFamily="18" charset="0"/>
              </a:rPr>
            </a:br>
            <a:r>
              <a:rPr lang="en-IN" sz="1600" cap="none" dirty="0">
                <a:latin typeface="Times New Roman" panose="02020603050405020304" pitchFamily="18" charset="0"/>
                <a:cs typeface="Times New Roman" panose="02020603050405020304" pitchFamily="18" charset="0"/>
              </a:rPr>
              <a:t>	Scales Down Battery Voltage (E.G., 11.1V) To &lt;5V For Arduino Analog Input.</a:t>
            </a:r>
            <a:br>
              <a:rPr lang="en-IN" sz="1600" cap="none" dirty="0">
                <a:latin typeface="Times New Roman" panose="02020603050405020304" pitchFamily="18" charset="0"/>
                <a:cs typeface="Times New Roman" panose="02020603050405020304" pitchFamily="18" charset="0"/>
              </a:rPr>
            </a:br>
            <a:r>
              <a:rPr lang="en-IN" sz="1600" cap="none"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br>
              <a:rPr lang="en-IN" sz="1600" cap="none" dirty="0">
                <a:latin typeface="Times New Roman" panose="02020603050405020304" pitchFamily="18" charset="0"/>
                <a:cs typeface="Times New Roman" panose="02020603050405020304" pitchFamily="18" charset="0"/>
              </a:rPr>
            </a:br>
            <a:r>
              <a:rPr lang="en-IN" sz="1600" b="1" cap="none" dirty="0">
                <a:latin typeface="Times New Roman" panose="02020603050405020304" pitchFamily="18" charset="0"/>
                <a:cs typeface="Times New Roman" panose="02020603050405020304" pitchFamily="18" charset="0"/>
              </a:rPr>
              <a:t>CURRENT ATTENUATOR:</a:t>
            </a:r>
            <a:br>
              <a:rPr lang="en-IN" sz="1600" cap="none" dirty="0">
                <a:latin typeface="Times New Roman" panose="02020603050405020304" pitchFamily="18" charset="0"/>
                <a:cs typeface="Times New Roman" panose="02020603050405020304" pitchFamily="18" charset="0"/>
              </a:rPr>
            </a:br>
            <a:r>
              <a:rPr lang="en-IN" sz="1600" cap="none" dirty="0">
                <a:latin typeface="Times New Roman" panose="02020603050405020304" pitchFamily="18" charset="0"/>
                <a:cs typeface="Times New Roman" panose="02020603050405020304" pitchFamily="18" charset="0"/>
              </a:rPr>
              <a:t>	Uses A Series Resistor To Generate A Voltage Drop Based On Current.</a:t>
            </a:r>
            <a:br>
              <a:rPr lang="en-IN" sz="1600" cap="none" dirty="0">
                <a:latin typeface="Times New Roman" panose="02020603050405020304" pitchFamily="18" charset="0"/>
                <a:cs typeface="Times New Roman" panose="02020603050405020304" pitchFamily="18" charset="0"/>
              </a:rPr>
            </a:br>
            <a:r>
              <a:rPr lang="en-IN" sz="1600" cap="none" dirty="0">
                <a:latin typeface="Times New Roman" panose="02020603050405020304" pitchFamily="18" charset="0"/>
                <a:cs typeface="Times New Roman" panose="02020603050405020304" pitchFamily="18" charset="0"/>
              </a:rPr>
              <a:t>	Voltage Drop Is Proportional To Current Flow.</a:t>
            </a:r>
            <a:br>
              <a:rPr lang="en-IN" sz="1600" cap="none" dirty="0">
                <a:latin typeface="Times New Roman" panose="02020603050405020304" pitchFamily="18" charset="0"/>
                <a:cs typeface="Times New Roman" panose="02020603050405020304" pitchFamily="18" charset="0"/>
              </a:rPr>
            </a:br>
            <a:r>
              <a:rPr lang="en-IN" sz="1600" cap="none" dirty="0">
                <a:latin typeface="Times New Roman" panose="02020603050405020304" pitchFamily="18" charset="0"/>
                <a:cs typeface="Times New Roman" panose="02020603050405020304" pitchFamily="18" charset="0"/>
              </a:rPr>
              <a:t>	Safe For Current Sensing And Overload Detection.</a:t>
            </a:r>
            <a:br>
              <a:rPr lang="en-IN" sz="1100" dirty="0"/>
            </a:br>
            <a:br>
              <a:rPr lang="en-US" sz="2000" dirty="0"/>
            </a:br>
            <a:endParaRPr lang="en-IN" sz="2000" dirty="0"/>
          </a:p>
        </p:txBody>
      </p:sp>
    </p:spTree>
    <p:extLst>
      <p:ext uri="{BB962C8B-B14F-4D97-AF65-F5344CB8AC3E}">
        <p14:creationId xmlns:p14="http://schemas.microsoft.com/office/powerpoint/2010/main" val="3937445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744" y="181318"/>
            <a:ext cx="7429499" cy="1260159"/>
          </a:xfrm>
        </p:spPr>
        <p:txBody>
          <a:bodyPr>
            <a:normAutofit/>
          </a:bodyPr>
          <a:lstStyle/>
          <a:p>
            <a:pPr algn="ctr"/>
            <a:r>
              <a:rPr lang="en-US" sz="2800" b="1" dirty="0">
                <a:latin typeface="Times New Roman" panose="02020603050405020304" pitchFamily="18" charset="0"/>
                <a:cs typeface="Times New Roman" panose="02020603050405020304" pitchFamily="18" charset="0"/>
              </a:rPr>
              <a:t>MODULE 3:</a:t>
            </a:r>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IOT INTEGRATION AND MONITORING</a:t>
            </a:r>
            <a:endParaRPr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57250" y="2049085"/>
            <a:ext cx="7429499" cy="5020887"/>
          </a:xfrm>
        </p:spPr>
        <p:txBody>
          <a:bodyPr>
            <a:normAutofit/>
          </a:bodyPr>
          <a:lstStyle/>
          <a:p>
            <a:pPr marL="0" indent="0" algn="just">
              <a:buNone/>
            </a:pPr>
            <a:r>
              <a:rPr lang="en-US" b="1" u="sng" dirty="0">
                <a:latin typeface="Times New Roman" panose="02020603050405020304" pitchFamily="18" charset="0"/>
                <a:cs typeface="Times New Roman" panose="02020603050405020304" pitchFamily="18" charset="0"/>
              </a:rPr>
              <a:t>Module 3 -</a:t>
            </a:r>
            <a:r>
              <a:rPr b="1" u="sng" dirty="0">
                <a:latin typeface="Times New Roman" panose="02020603050405020304" pitchFamily="18" charset="0"/>
                <a:cs typeface="Times New Roman" panose="02020603050405020304" pitchFamily="18" charset="0"/>
              </a:rPr>
              <a:t> Overview:</a:t>
            </a:r>
            <a:endParaRPr lang="en-US" b="1" u="sng" dirty="0">
              <a:latin typeface="Times New Roman" panose="02020603050405020304" pitchFamily="18" charset="0"/>
              <a:cs typeface="Times New Roman" panose="02020603050405020304" pitchFamily="18" charset="0"/>
            </a:endParaRPr>
          </a:p>
          <a:p>
            <a:pPr algn="just"/>
            <a:r>
              <a:rPr lang="en-US" sz="1600" cap="none" dirty="0">
                <a:latin typeface="Times New Roman" panose="02020603050405020304" pitchFamily="18" charset="0"/>
                <a:cs typeface="Times New Roman" panose="02020603050405020304" pitchFamily="18" charset="0"/>
              </a:rPr>
              <a:t>To Enable Real-time remote monitoring of EV Battery parameters by sending sensor data from the Arduino-based BMS System to an IOT Cloud Server using the ESP8266</a:t>
            </a:r>
            <a:r>
              <a:rPr lang="en-US" sz="1600" b="1"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Wi-fi Module.</a:t>
            </a:r>
          </a:p>
          <a:p>
            <a:pPr>
              <a:buNone/>
            </a:pPr>
            <a:r>
              <a:rPr lang="en-US" sz="1600" cap="none" dirty="0">
                <a:latin typeface="Times New Roman" panose="02020603050405020304" pitchFamily="18" charset="0"/>
                <a:cs typeface="Times New Roman" panose="02020603050405020304" pitchFamily="18" charset="0"/>
              </a:rPr>
              <a:t>BMS monitors key parameters:</a:t>
            </a:r>
          </a:p>
          <a:p>
            <a:r>
              <a:rPr lang="en-US" sz="1600" b="1" cap="none" dirty="0">
                <a:latin typeface="Times New Roman" panose="02020603050405020304" pitchFamily="18" charset="0"/>
                <a:cs typeface="Times New Roman" panose="02020603050405020304" pitchFamily="18" charset="0"/>
              </a:rPr>
              <a:t>Charging Voltage</a:t>
            </a:r>
            <a:endParaRPr lang="en-US" sz="16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cap="none" dirty="0">
                <a:latin typeface="Times New Roman" panose="02020603050405020304" pitchFamily="18" charset="0"/>
                <a:cs typeface="Times New Roman" panose="02020603050405020304" pitchFamily="18" charset="0"/>
              </a:rPr>
              <a:t>Discharging Voltage</a:t>
            </a:r>
            <a:endParaRPr lang="en-US" sz="16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cap="none" dirty="0">
                <a:latin typeface="Times New Roman" panose="02020603050405020304" pitchFamily="18" charset="0"/>
                <a:cs typeface="Times New Roman" panose="02020603050405020304" pitchFamily="18" charset="0"/>
              </a:rPr>
              <a:t>Discharging Current</a:t>
            </a:r>
            <a:endParaRPr lang="en-US" sz="16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cap="none" dirty="0">
                <a:latin typeface="Times New Roman" panose="02020603050405020304" pitchFamily="18" charset="0"/>
                <a:cs typeface="Times New Roman" panose="02020603050405020304" pitchFamily="18" charset="0"/>
              </a:rPr>
              <a:t>Battery Temperature</a:t>
            </a:r>
            <a:endParaRPr lang="en-US" sz="16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cap="none" dirty="0">
                <a:latin typeface="Times New Roman" panose="02020603050405020304" pitchFamily="18" charset="0"/>
                <a:cs typeface="Times New Roman" panose="02020603050405020304" pitchFamily="18" charset="0"/>
              </a:rPr>
              <a:t>IR Sensor (Swelling Detection)</a:t>
            </a:r>
            <a:endParaRPr lang="en-US" sz="1600" cap="none" dirty="0">
              <a:latin typeface="Times New Roman" panose="02020603050405020304" pitchFamily="18" charset="0"/>
              <a:cs typeface="Times New Roman" panose="02020603050405020304" pitchFamily="18" charset="0"/>
            </a:endParaRPr>
          </a:p>
          <a:p>
            <a:pPr algn="just"/>
            <a:r>
              <a:rPr lang="en-US" sz="1600" cap="none" dirty="0">
                <a:latin typeface="Times New Roman" panose="02020603050405020304" pitchFamily="18" charset="0"/>
                <a:cs typeface="Times New Roman" panose="02020603050405020304" pitchFamily="18" charset="0"/>
              </a:rPr>
              <a:t>In Module 3, This Sensor Data is transmitted to the Cloud Platform using the ESP8266 Module.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omputer&#10;&#10;AI-generated content may be incorrect.">
            <a:extLst>
              <a:ext uri="{FF2B5EF4-FFF2-40B4-BE49-F238E27FC236}">
                <a16:creationId xmlns:a16="http://schemas.microsoft.com/office/drawing/2014/main" id="{0531BC1C-C7CE-AAB3-728E-7CF4CA551432}"/>
              </a:ext>
            </a:extLst>
          </p:cNvPr>
          <p:cNvPicPr>
            <a:picLocks noGrp="1" noChangeAspect="1"/>
          </p:cNvPicPr>
          <p:nvPr>
            <p:ph type="pic" idx="1"/>
          </p:nvPr>
        </p:nvPicPr>
        <p:blipFill>
          <a:blip r:embed="rId2"/>
          <a:srcRect t="25078" b="25078"/>
          <a:stretch/>
        </p:blipFill>
        <p:spPr>
          <a:xfrm>
            <a:off x="4952262" y="1012723"/>
            <a:ext cx="4090219" cy="4873625"/>
          </a:xfrm>
        </p:spPr>
      </p:pic>
      <p:sp>
        <p:nvSpPr>
          <p:cNvPr id="4" name="Text Placeholder 3">
            <a:extLst>
              <a:ext uri="{FF2B5EF4-FFF2-40B4-BE49-F238E27FC236}">
                <a16:creationId xmlns:a16="http://schemas.microsoft.com/office/drawing/2014/main" id="{F6045612-7D1D-CE9F-758A-BFC1E3B6F49E}"/>
              </a:ext>
            </a:extLst>
          </p:cNvPr>
          <p:cNvSpPr>
            <a:spLocks noGrp="1"/>
          </p:cNvSpPr>
          <p:nvPr>
            <p:ph type="body" sz="half" idx="2"/>
          </p:nvPr>
        </p:nvSpPr>
        <p:spPr>
          <a:xfrm>
            <a:off x="343514" y="206478"/>
            <a:ext cx="4818421" cy="5741886"/>
          </a:xfrm>
        </p:spPr>
        <p:txBody>
          <a:bodyPr>
            <a:normAutofit/>
          </a:bodyPr>
          <a:lstStyle/>
          <a:p>
            <a:endParaRPr lang="en-US" sz="16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MODULE 3 IMPLEMENTATION</a:t>
            </a:r>
            <a:endParaRPr lang="en-IN" sz="1600" b="1"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7350D995-A5BA-C3E9-D7DC-C56C48DA7549}"/>
              </a:ext>
            </a:extLst>
          </p:cNvPr>
          <p:cNvGraphicFramePr>
            <a:graphicFrameLocks noGrp="1"/>
          </p:cNvGraphicFramePr>
          <p:nvPr>
            <p:extLst>
              <p:ext uri="{D42A27DB-BD31-4B8C-83A1-F6EECF244321}">
                <p14:modId xmlns:p14="http://schemas.microsoft.com/office/powerpoint/2010/main" val="599054330"/>
              </p:ext>
            </p:extLst>
          </p:nvPr>
        </p:nvGraphicFramePr>
        <p:xfrm>
          <a:off x="441836" y="1012723"/>
          <a:ext cx="4412104" cy="5299589"/>
        </p:xfrm>
        <a:graphic>
          <a:graphicData uri="http://schemas.openxmlformats.org/drawingml/2006/table">
            <a:tbl>
              <a:tblPr/>
              <a:tblGrid>
                <a:gridCol w="2409211">
                  <a:extLst>
                    <a:ext uri="{9D8B030D-6E8A-4147-A177-3AD203B41FA5}">
                      <a16:colId xmlns:a16="http://schemas.microsoft.com/office/drawing/2014/main" val="982739051"/>
                    </a:ext>
                  </a:extLst>
                </a:gridCol>
                <a:gridCol w="2002893">
                  <a:extLst>
                    <a:ext uri="{9D8B030D-6E8A-4147-A177-3AD203B41FA5}">
                      <a16:colId xmlns:a16="http://schemas.microsoft.com/office/drawing/2014/main" val="3657358117"/>
                    </a:ext>
                  </a:extLst>
                </a:gridCol>
              </a:tblGrid>
              <a:tr h="560119">
                <a:tc>
                  <a:txBody>
                    <a:bodyPr/>
                    <a:lstStyle/>
                    <a:p>
                      <a:r>
                        <a:rPr lang="en-IN" sz="1600" dirty="0">
                          <a:latin typeface="Times New Roman" panose="02020603050405020304" pitchFamily="18" charset="0"/>
                          <a:cs typeface="Times New Roman" panose="02020603050405020304" pitchFamily="18" charset="0"/>
                        </a:rPr>
                        <a:t>Component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latin typeface="Times New Roman" panose="02020603050405020304" pitchFamily="18" charset="0"/>
                          <a:cs typeface="Times New Roman" panose="02020603050405020304" pitchFamily="18" charset="0"/>
                        </a:rPr>
                        <a:t>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7237609"/>
                  </a:ext>
                </a:extLst>
              </a:tr>
              <a:tr h="947894">
                <a:tc>
                  <a:txBody>
                    <a:bodyPr/>
                    <a:lstStyle/>
                    <a:p>
                      <a:r>
                        <a:rPr lang="en-IN" sz="1600" b="1" dirty="0">
                          <a:latin typeface="Times New Roman" panose="02020603050405020304" pitchFamily="18" charset="0"/>
                          <a:cs typeface="Times New Roman" panose="02020603050405020304" pitchFamily="18" charset="0"/>
                        </a:rPr>
                        <a:t>ESP8266 (</a:t>
                      </a:r>
                      <a:r>
                        <a:rPr lang="en-IN" sz="1600" b="1" dirty="0" err="1">
                          <a:latin typeface="Times New Roman" panose="02020603050405020304" pitchFamily="18" charset="0"/>
                          <a:cs typeface="Times New Roman" panose="02020603050405020304" pitchFamily="18" charset="0"/>
                        </a:rPr>
                        <a:t>NodeMCU</a:t>
                      </a:r>
                      <a:r>
                        <a:rPr lang="en-IN" sz="1600" b="1" dirty="0">
                          <a:latin typeface="Times New Roman" panose="02020603050405020304" pitchFamily="18" charset="0"/>
                          <a:cs typeface="Times New Roman" panose="02020603050405020304" pitchFamily="18" charset="0"/>
                        </a:rPr>
                        <a:t> or standalone)</a:t>
                      </a:r>
                      <a:endParaRPr lang="en-IN"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latin typeface="Times New Roman" panose="02020603050405020304" pitchFamily="18" charset="0"/>
                          <a:cs typeface="Times New Roman" panose="02020603050405020304" pitchFamily="18" charset="0"/>
                        </a:rPr>
                        <a:t>Sends data over Wi-Fi to cloud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4535790"/>
                  </a:ext>
                </a:extLst>
              </a:tr>
              <a:tr h="947894">
                <a:tc>
                  <a:txBody>
                    <a:bodyPr/>
                    <a:lstStyle/>
                    <a:p>
                      <a:r>
                        <a:rPr lang="en-IN" sz="1600" b="1" dirty="0">
                          <a:latin typeface="Times New Roman" panose="02020603050405020304" pitchFamily="18" charset="0"/>
                          <a:cs typeface="Times New Roman" panose="02020603050405020304" pitchFamily="18" charset="0"/>
                        </a:rPr>
                        <a:t>Arduino UNO</a:t>
                      </a:r>
                      <a:endParaRPr lang="en-IN"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Times New Roman" panose="02020603050405020304" pitchFamily="18" charset="0"/>
                          <a:cs typeface="Times New Roman" panose="02020603050405020304" pitchFamily="18" charset="0"/>
                        </a:rPr>
                        <a:t>Gathers sensor data, transmits to ESP8266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349767"/>
                  </a:ext>
                </a:extLst>
              </a:tr>
              <a:tr h="947894">
                <a:tc>
                  <a:txBody>
                    <a:bodyPr/>
                    <a:lstStyle/>
                    <a:p>
                      <a:r>
                        <a:rPr lang="en-IN" sz="1600" b="1">
                          <a:latin typeface="Times New Roman" panose="02020603050405020304" pitchFamily="18" charset="0"/>
                          <a:cs typeface="Times New Roman" panose="02020603050405020304" pitchFamily="18" charset="0"/>
                        </a:rPr>
                        <a:t>IoT Platform</a:t>
                      </a:r>
                      <a:endParaRPr lang="en-IN" sz="16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Times New Roman" panose="02020603050405020304" pitchFamily="18" charset="0"/>
                          <a:cs typeface="Times New Roman" panose="02020603050405020304" pitchFamily="18" charset="0"/>
                        </a:rPr>
                        <a:t>Cloud server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5951884"/>
                  </a:ext>
                </a:extLst>
              </a:tr>
              <a:tr h="947894">
                <a:tc>
                  <a:txBody>
                    <a:bodyPr/>
                    <a:lstStyle/>
                    <a:p>
                      <a:r>
                        <a:rPr lang="en-IN" sz="1600" b="1" dirty="0">
                          <a:latin typeface="Times New Roman" panose="02020603050405020304" pitchFamily="18" charset="0"/>
                          <a:cs typeface="Times New Roman" panose="02020603050405020304" pitchFamily="18" charset="0"/>
                        </a:rPr>
                        <a:t>Sensors</a:t>
                      </a:r>
                      <a:endParaRPr lang="en-IN"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sz="1600">
                          <a:latin typeface="Times New Roman" panose="02020603050405020304" pitchFamily="18" charset="0"/>
                          <a:cs typeface="Times New Roman" panose="02020603050405020304" pitchFamily="18" charset="0"/>
                        </a:rPr>
                        <a:t>Voltage, Current, DS18B20 (Temp), IR, Flame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7453340"/>
                  </a:ext>
                </a:extLst>
              </a:tr>
              <a:tr h="947894">
                <a:tc>
                  <a:txBody>
                    <a:bodyPr/>
                    <a:lstStyle/>
                    <a:p>
                      <a:r>
                        <a:rPr lang="en-IN" sz="1600" b="1" dirty="0">
                          <a:latin typeface="Times New Roman" panose="02020603050405020304" pitchFamily="18" charset="0"/>
                          <a:cs typeface="Times New Roman" panose="02020603050405020304" pitchFamily="18" charset="0"/>
                        </a:rPr>
                        <a:t>Relay Module</a:t>
                      </a:r>
                      <a:endParaRPr lang="en-IN"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Times New Roman" panose="02020603050405020304" pitchFamily="18" charset="0"/>
                          <a:cs typeface="Times New Roman" panose="02020603050405020304" pitchFamily="18" charset="0"/>
                        </a:rPr>
                        <a:t>Disconnects battery if faults are detected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4728978"/>
                  </a:ext>
                </a:extLst>
              </a:tr>
            </a:tbl>
          </a:graphicData>
        </a:graphic>
      </p:graphicFrame>
      <p:sp>
        <p:nvSpPr>
          <p:cNvPr id="2" name="TextBox 1">
            <a:extLst>
              <a:ext uri="{FF2B5EF4-FFF2-40B4-BE49-F238E27FC236}">
                <a16:creationId xmlns:a16="http://schemas.microsoft.com/office/drawing/2014/main" id="{38973790-A7B8-0946-8FE4-591D131FF57C}"/>
              </a:ext>
            </a:extLst>
          </p:cNvPr>
          <p:cNvSpPr txBox="1"/>
          <p:nvPr/>
        </p:nvSpPr>
        <p:spPr>
          <a:xfrm>
            <a:off x="5486400" y="5989146"/>
            <a:ext cx="3363248" cy="646331"/>
          </a:xfrm>
          <a:prstGeom prst="rect">
            <a:avLst/>
          </a:prstGeom>
          <a:noFill/>
        </p:spPr>
        <p:txBody>
          <a:bodyPr wrap="square" rtlCol="0">
            <a:spAutoFit/>
          </a:bodyPr>
          <a:lstStyle/>
          <a:p>
            <a:r>
              <a:rPr lang="en-IN" kern="100" dirty="0">
                <a:solidFill>
                  <a:srgbClr val="000000"/>
                </a:solidFill>
                <a:latin typeface="Times New Roman" panose="02020603050405020304" pitchFamily="18" charset="0"/>
                <a:ea typeface="Times New Roman" panose="02020603050405020304" pitchFamily="18" charset="0"/>
              </a:rPr>
              <a:t>T</a:t>
            </a:r>
            <a:r>
              <a:rPr lang="en-IN" sz="1800" kern="100" dirty="0">
                <a:solidFill>
                  <a:srgbClr val="000000"/>
                </a:solidFill>
                <a:effectLst/>
                <a:latin typeface="Times New Roman" panose="02020603050405020304" pitchFamily="18" charset="0"/>
                <a:ea typeface="Times New Roman" panose="02020603050405020304" pitchFamily="18" charset="0"/>
              </a:rPr>
              <a:t>he Web Dashboard of the battery status </a:t>
            </a:r>
            <a:endParaRPr lang="en-IN" dirty="0"/>
          </a:p>
        </p:txBody>
      </p:sp>
    </p:spTree>
    <p:extLst>
      <p:ext uri="{BB962C8B-B14F-4D97-AF65-F5344CB8AC3E}">
        <p14:creationId xmlns:p14="http://schemas.microsoft.com/office/powerpoint/2010/main" val="1632624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59" y="494562"/>
            <a:ext cx="7429499" cy="1185343"/>
          </a:xfrm>
        </p:spPr>
        <p:txBody>
          <a:bodyPr>
            <a:normAutofit/>
          </a:bodyPr>
          <a:lstStyle/>
          <a:p>
            <a:pPr algn="ctr"/>
            <a:r>
              <a:rPr lang="en-IN" sz="2800" b="1" dirty="0">
                <a:latin typeface="Times New Roman" panose="02020603050405020304" pitchFamily="18" charset="0"/>
                <a:cs typeface="Times New Roman" panose="02020603050405020304" pitchFamily="18" charset="0"/>
              </a:rPr>
              <a:t>INTRODUCTION </a:t>
            </a:r>
          </a:p>
        </p:txBody>
      </p:sp>
      <p:sp>
        <p:nvSpPr>
          <p:cNvPr id="3" name="Content Placeholder 2"/>
          <p:cNvSpPr>
            <a:spLocks noGrp="1"/>
          </p:cNvSpPr>
          <p:nvPr>
            <p:ph idx="1"/>
          </p:nvPr>
        </p:nvSpPr>
        <p:spPr>
          <a:xfrm>
            <a:off x="856059" y="5594555"/>
            <a:ext cx="7429499" cy="274533"/>
          </a:xfrm>
        </p:spPr>
        <p:txBody>
          <a:bodyPr>
            <a:noAutofit/>
          </a:bodyPr>
          <a:lstStyle/>
          <a:p>
            <a:pPr algn="just" eaLnBrk="1" hangingPunct="1"/>
            <a:endParaRPr lang="en-IN" altLang="en-US" sz="16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CE3A61A2-A156-3836-CA31-3A826F0D86D7}"/>
              </a:ext>
            </a:extLst>
          </p:cNvPr>
          <p:cNvSpPr>
            <a:spLocks noChangeArrowheads="1"/>
          </p:cNvSpPr>
          <p:nvPr/>
        </p:nvSpPr>
        <p:spPr bwMode="auto">
          <a:xfrm rot="10800000" flipV="1">
            <a:off x="711973" y="1859339"/>
            <a:ext cx="771767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 the shift toward eco-friendly transportation accelerates, electric vehicles (EVs) are becoming more common—but their batteries need smart care and protection to perform reliably over time.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Our project introduces an IoT-based system that keeps a constant check on the EV battery’s health by monitoring temperature, voltage, and other key parameters in real-time.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this approach, we aim to prevent breakdowns, improve safety, and make EVs more efficient and user-friendly through early warnings and remote monitoring.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910F-328F-2CEF-F747-73C4002781E1}"/>
              </a:ext>
            </a:extLst>
          </p:cNvPr>
          <p:cNvSpPr>
            <a:spLocks noGrp="1"/>
          </p:cNvSpPr>
          <p:nvPr>
            <p:ph type="title"/>
          </p:nvPr>
        </p:nvSpPr>
        <p:spPr>
          <a:xfrm>
            <a:off x="777402" y="166234"/>
            <a:ext cx="7429499" cy="1283018"/>
          </a:xfrm>
        </p:spPr>
        <p:txBody>
          <a:bodyPr>
            <a:normAutofit/>
          </a:bodyPr>
          <a:lstStyle/>
          <a:p>
            <a:r>
              <a:rPr lang="en-US" sz="2800" b="1" dirty="0">
                <a:latin typeface="Times New Roman" panose="02020603050405020304" pitchFamily="18" charset="0"/>
                <a:cs typeface="Times New Roman" panose="02020603050405020304" pitchFamily="18" charset="0"/>
              </a:rPr>
              <a:t>EXPERIMENTAL RESULTS AND ANALYSIS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6E207BC-2B39-995B-21E5-FC4662B5D4EC}"/>
              </a:ext>
            </a:extLst>
          </p:cNvPr>
          <p:cNvSpPr>
            <a:spLocks noGrp="1"/>
          </p:cNvSpPr>
          <p:nvPr>
            <p:ph idx="1"/>
          </p:nvPr>
        </p:nvSpPr>
        <p:spPr>
          <a:xfrm>
            <a:off x="857250" y="1459306"/>
            <a:ext cx="7429499" cy="5029983"/>
          </a:xfrm>
        </p:spPr>
        <p:txBody>
          <a:bodyPr>
            <a:noAutofit/>
          </a:bodyPr>
          <a:lstStyle/>
          <a:p>
            <a:pPr>
              <a:buNone/>
            </a:pPr>
            <a:r>
              <a:rPr lang="en-US" sz="1800" b="1" dirty="0">
                <a:latin typeface="Times New Roman" panose="02020603050405020304" pitchFamily="18" charset="0"/>
                <a:cs typeface="Times New Roman" panose="02020603050405020304" pitchFamily="18" charset="0"/>
              </a:rPr>
              <a:t>1. S</a:t>
            </a:r>
            <a:r>
              <a:rPr lang="en-US" sz="1800" b="1" cap="none" dirty="0">
                <a:latin typeface="Times New Roman" panose="02020603050405020304" pitchFamily="18" charset="0"/>
                <a:cs typeface="Times New Roman" panose="02020603050405020304" pitchFamily="18" charset="0"/>
              </a:rPr>
              <a:t>ensor </a:t>
            </a:r>
            <a:r>
              <a:rPr lang="en-US" sz="1800" b="1" dirty="0">
                <a:latin typeface="Times New Roman" panose="02020603050405020304" pitchFamily="18" charset="0"/>
                <a:cs typeface="Times New Roman" panose="02020603050405020304" pitchFamily="18" charset="0"/>
              </a:rPr>
              <a:t>I</a:t>
            </a:r>
            <a:r>
              <a:rPr lang="en-US" sz="1800" b="1" cap="none" dirty="0">
                <a:latin typeface="Times New Roman" panose="02020603050405020304" pitchFamily="18" charset="0"/>
                <a:cs typeface="Times New Roman" panose="02020603050405020304" pitchFamily="18" charset="0"/>
              </a:rPr>
              <a:t>ntegration and real-time monitoring (Module 1 &amp; 2):</a:t>
            </a:r>
          </a:p>
          <a:p>
            <a:pPr>
              <a:buNone/>
            </a:pPr>
            <a:r>
              <a:rPr lang="en-US" sz="1800" cap="none" dirty="0">
                <a:latin typeface="Times New Roman" panose="02020603050405020304" pitchFamily="18" charset="0"/>
                <a:cs typeface="Times New Roman" panose="02020603050405020304" pitchFamily="18" charset="0"/>
              </a:rPr>
              <a:t>  		We implemented hardware-level monitoring for the following critical battery health parameters:</a:t>
            </a:r>
          </a:p>
          <a:p>
            <a:r>
              <a:rPr lang="en-US" b="1" dirty="0">
                <a:latin typeface="Times New Roman" panose="02020603050405020304" pitchFamily="18" charset="0"/>
                <a:cs typeface="Times New Roman" panose="02020603050405020304" pitchFamily="18" charset="0"/>
              </a:rPr>
              <a:t>V</a:t>
            </a:r>
            <a:r>
              <a:rPr lang="en-US" b="1" cap="none" dirty="0">
                <a:latin typeface="Times New Roman" panose="02020603050405020304" pitchFamily="18" charset="0"/>
                <a:cs typeface="Times New Roman" panose="02020603050405020304" pitchFamily="18" charset="0"/>
              </a:rPr>
              <a:t>oltage sensor (attenuated)</a:t>
            </a:r>
            <a:r>
              <a:rPr lang="en-US" cap="none" dirty="0">
                <a:latin typeface="Times New Roman" panose="02020603050405020304" pitchFamily="18" charset="0"/>
                <a:cs typeface="Times New Roman" panose="02020603050405020304" pitchFamily="18" charset="0"/>
              </a:rPr>
              <a:t> – for overvoltage/undervoltage detection</a:t>
            </a:r>
          </a:p>
          <a:p>
            <a:r>
              <a:rPr lang="en-US" b="1" dirty="0">
                <a:latin typeface="Times New Roman" panose="02020603050405020304" pitchFamily="18" charset="0"/>
                <a:cs typeface="Times New Roman" panose="02020603050405020304" pitchFamily="18" charset="0"/>
              </a:rPr>
              <a:t>C</a:t>
            </a:r>
            <a:r>
              <a:rPr lang="en-US" b="1" cap="none" dirty="0">
                <a:latin typeface="Times New Roman" panose="02020603050405020304" pitchFamily="18" charset="0"/>
                <a:cs typeface="Times New Roman" panose="02020603050405020304" pitchFamily="18" charset="0"/>
              </a:rPr>
              <a:t>urrent sensor</a:t>
            </a:r>
            <a:r>
              <a:rPr lang="en-US" cap="none" dirty="0">
                <a:latin typeface="Times New Roman" panose="02020603050405020304" pitchFamily="18" charset="0"/>
                <a:cs typeface="Times New Roman" panose="02020603050405020304" pitchFamily="18" charset="0"/>
              </a:rPr>
              <a:t> – to detect charging/discharging current</a:t>
            </a:r>
          </a:p>
          <a:p>
            <a:r>
              <a:rPr lang="en-US" b="1" dirty="0">
                <a:latin typeface="Times New Roman" panose="02020603050405020304" pitchFamily="18" charset="0"/>
                <a:cs typeface="Times New Roman" panose="02020603050405020304" pitchFamily="18" charset="0"/>
              </a:rPr>
              <a:t>T</a:t>
            </a:r>
            <a:r>
              <a:rPr lang="en-US" b="1" cap="none" dirty="0">
                <a:latin typeface="Times New Roman" panose="02020603050405020304" pitchFamily="18" charset="0"/>
                <a:cs typeface="Times New Roman" panose="02020603050405020304" pitchFamily="18" charset="0"/>
              </a:rPr>
              <a:t>emperature sensor (ds18b20)</a:t>
            </a:r>
            <a:r>
              <a:rPr lang="en-US" cap="none" dirty="0">
                <a:latin typeface="Times New Roman" panose="02020603050405020304" pitchFamily="18" charset="0"/>
                <a:cs typeface="Times New Roman" panose="02020603050405020304" pitchFamily="18" charset="0"/>
              </a:rPr>
              <a:t> – to prevent overheating</a:t>
            </a:r>
          </a:p>
          <a:p>
            <a:r>
              <a:rPr lang="en-US" b="1" dirty="0">
                <a:latin typeface="Times New Roman" panose="02020603050405020304" pitchFamily="18" charset="0"/>
                <a:cs typeface="Times New Roman" panose="02020603050405020304" pitchFamily="18" charset="0"/>
              </a:rPr>
              <a:t>F</a:t>
            </a:r>
            <a:r>
              <a:rPr lang="en-US" b="1" cap="none" dirty="0">
                <a:latin typeface="Times New Roman" panose="02020603050405020304" pitchFamily="18" charset="0"/>
                <a:cs typeface="Times New Roman" panose="02020603050405020304" pitchFamily="18" charset="0"/>
              </a:rPr>
              <a:t>lame sensor</a:t>
            </a:r>
            <a:r>
              <a:rPr lang="en-US" cap="none" dirty="0">
                <a:latin typeface="Times New Roman" panose="02020603050405020304" pitchFamily="18" charset="0"/>
                <a:cs typeface="Times New Roman" panose="02020603050405020304" pitchFamily="18" charset="0"/>
              </a:rPr>
              <a:t> – to detect any fire or combustion around the battery</a:t>
            </a:r>
          </a:p>
          <a:p>
            <a:r>
              <a:rPr lang="en-US" b="1" dirty="0">
                <a:latin typeface="Times New Roman" panose="02020603050405020304" pitchFamily="18" charset="0"/>
                <a:cs typeface="Times New Roman" panose="02020603050405020304" pitchFamily="18" charset="0"/>
              </a:rPr>
              <a:t>IR</a:t>
            </a:r>
            <a:r>
              <a:rPr lang="en-US" b="1" cap="none" dirty="0">
                <a:latin typeface="Times New Roman" panose="02020603050405020304" pitchFamily="18" charset="0"/>
                <a:cs typeface="Times New Roman" panose="02020603050405020304" pitchFamily="18" charset="0"/>
              </a:rPr>
              <a:t> sensor</a:t>
            </a:r>
            <a:r>
              <a:rPr lang="en-US" cap="none" dirty="0">
                <a:latin typeface="Times New Roman" panose="02020603050405020304" pitchFamily="18" charset="0"/>
                <a:cs typeface="Times New Roman" panose="02020603050405020304" pitchFamily="18" charset="0"/>
              </a:rPr>
              <a:t> – to detect physical swelling or bulging, a sign of internal damage</a:t>
            </a:r>
          </a:p>
          <a:p>
            <a:pPr>
              <a:buNone/>
            </a:pPr>
            <a:r>
              <a:rPr lang="en-US" sz="1800" b="1" dirty="0">
                <a:latin typeface="Times New Roman" panose="02020603050405020304" pitchFamily="18" charset="0"/>
                <a:cs typeface="Times New Roman" panose="02020603050405020304" pitchFamily="18" charset="0"/>
              </a:rPr>
              <a:t>K</a:t>
            </a:r>
            <a:r>
              <a:rPr lang="en-US" sz="1800" b="1" cap="none" dirty="0">
                <a:latin typeface="Times New Roman" panose="02020603050405020304" pitchFamily="18" charset="0"/>
                <a:cs typeface="Times New Roman" panose="02020603050405020304" pitchFamily="18" charset="0"/>
              </a:rPr>
              <a:t>ey </a:t>
            </a:r>
            <a:r>
              <a:rPr lang="en-US" sz="1800" b="1" dirty="0">
                <a:latin typeface="Times New Roman" panose="02020603050405020304" pitchFamily="18" charset="0"/>
                <a:cs typeface="Times New Roman" panose="02020603050405020304" pitchFamily="18" charset="0"/>
              </a:rPr>
              <a:t>R</a:t>
            </a:r>
            <a:r>
              <a:rPr lang="en-US" sz="1800" b="1" cap="none" dirty="0">
                <a:latin typeface="Times New Roman" panose="02020603050405020304" pitchFamily="18" charset="0"/>
                <a:cs typeface="Times New Roman" panose="02020603050405020304" pitchFamily="18" charset="0"/>
              </a:rPr>
              <a:t>esult:</a:t>
            </a:r>
            <a:endParaRPr lang="en-US" sz="18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a:t>
            </a:r>
            <a:r>
              <a:rPr lang="en-US" sz="1800" cap="none" dirty="0">
                <a:latin typeface="Times New Roman" panose="02020603050405020304" pitchFamily="18" charset="0"/>
                <a:cs typeface="Times New Roman" panose="02020603050405020304" pitchFamily="18" charset="0"/>
              </a:rPr>
              <a:t>he system correctly detected abnormal conditions and responded by activating a relay module to isolate the battery, preventing hazardous outcomes.</a:t>
            </a:r>
          </a:p>
          <a:p>
            <a:endParaRPr lang="en-IN" sz="1800" dirty="0"/>
          </a:p>
        </p:txBody>
      </p:sp>
    </p:spTree>
    <p:extLst>
      <p:ext uri="{BB962C8B-B14F-4D97-AF65-F5344CB8AC3E}">
        <p14:creationId xmlns:p14="http://schemas.microsoft.com/office/powerpoint/2010/main" val="397087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A8324C-8C26-9AAC-1110-22B7437ED7EE}"/>
              </a:ext>
            </a:extLst>
          </p:cNvPr>
          <p:cNvSpPr>
            <a:spLocks noGrp="1"/>
          </p:cNvSpPr>
          <p:nvPr>
            <p:ph idx="1"/>
          </p:nvPr>
        </p:nvSpPr>
        <p:spPr>
          <a:xfrm>
            <a:off x="737755" y="363682"/>
            <a:ext cx="7730835" cy="6213763"/>
          </a:xfrm>
        </p:spPr>
        <p:txBody>
          <a:bodyPr>
            <a:normAutofit/>
          </a:bodyPr>
          <a:lstStyle/>
          <a:p>
            <a:pPr>
              <a:buNone/>
            </a:pPr>
            <a:r>
              <a:rPr lang="en-US" sz="1700" b="1" dirty="0">
                <a:latin typeface="Times New Roman" panose="02020603050405020304" pitchFamily="18" charset="0"/>
                <a:cs typeface="Times New Roman" panose="02020603050405020304" pitchFamily="18" charset="0"/>
              </a:rPr>
              <a:t>2</a:t>
            </a:r>
            <a:r>
              <a:rPr lang="en-US" sz="1700" b="1" cap="none"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a:t>
            </a:r>
            <a:r>
              <a:rPr lang="en-US" sz="2000" b="1" cap="none" dirty="0">
                <a:latin typeface="Times New Roman" panose="02020603050405020304" pitchFamily="18" charset="0"/>
                <a:cs typeface="Times New Roman" panose="02020603050405020304" pitchFamily="18" charset="0"/>
              </a:rPr>
              <a:t>ontrol </a:t>
            </a:r>
            <a:r>
              <a:rPr lang="en-US" sz="2000" b="1" dirty="0">
                <a:latin typeface="Times New Roman" panose="02020603050405020304" pitchFamily="18" charset="0"/>
                <a:cs typeface="Times New Roman" panose="02020603050405020304" pitchFamily="18" charset="0"/>
              </a:rPr>
              <a:t>L</a:t>
            </a:r>
            <a:r>
              <a:rPr lang="en-US" sz="2000" b="1" cap="none" dirty="0">
                <a:latin typeface="Times New Roman" panose="02020603050405020304" pitchFamily="18" charset="0"/>
                <a:cs typeface="Times New Roman" panose="02020603050405020304" pitchFamily="18" charset="0"/>
              </a:rPr>
              <a:t>ogic and Display </a:t>
            </a:r>
            <a:r>
              <a:rPr lang="en-US" sz="2000" b="1" dirty="0">
                <a:latin typeface="Times New Roman" panose="02020603050405020304" pitchFamily="18" charset="0"/>
                <a:cs typeface="Times New Roman" panose="02020603050405020304" pitchFamily="18" charset="0"/>
              </a:rPr>
              <a:t>F</a:t>
            </a:r>
            <a:r>
              <a:rPr lang="en-US" sz="2000" b="1" cap="none" dirty="0">
                <a:latin typeface="Times New Roman" panose="02020603050405020304" pitchFamily="18" charset="0"/>
                <a:cs typeface="Times New Roman" panose="02020603050405020304" pitchFamily="18" charset="0"/>
              </a:rPr>
              <a:t>eedback:</a:t>
            </a:r>
          </a:p>
          <a:p>
            <a:pPr>
              <a:buNone/>
            </a:pPr>
            <a:endParaRPr lang="en-US" sz="2000" b="1"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a:t>
            </a:r>
            <a:r>
              <a:rPr lang="en-US" sz="2000" b="1" cap="none" dirty="0">
                <a:latin typeface="Times New Roman" panose="02020603050405020304" pitchFamily="18" charset="0"/>
                <a:cs typeface="Times New Roman" panose="02020603050405020304" pitchFamily="18" charset="0"/>
              </a:rPr>
              <a:t>rduino UNO (atmega328p)</a:t>
            </a:r>
            <a:r>
              <a:rPr lang="en-US" sz="2000" cap="none" dirty="0">
                <a:latin typeface="Times New Roman" panose="02020603050405020304" pitchFamily="18" charset="0"/>
                <a:cs typeface="Times New Roman" panose="02020603050405020304" pitchFamily="18" charset="0"/>
              </a:rPr>
              <a:t> was used as the central controller.</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a:t>
            </a:r>
            <a:r>
              <a:rPr lang="en-US" sz="2000" cap="none" dirty="0">
                <a:latin typeface="Times New Roman" panose="02020603050405020304" pitchFamily="18" charset="0"/>
                <a:cs typeface="Times New Roman" panose="02020603050405020304" pitchFamily="18" charset="0"/>
              </a:rPr>
              <a:t>t processed all sensor inputs in real-time and executed control logic based on predefined threshold values.</a:t>
            </a:r>
          </a:p>
          <a:p>
            <a:pPr>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A 20x4 LCD display was integrated to show:</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a:t>
            </a:r>
            <a:r>
              <a:rPr lang="en-US" cap="none" dirty="0">
                <a:latin typeface="Times New Roman" panose="02020603050405020304" pitchFamily="18" charset="0"/>
                <a:cs typeface="Times New Roman" panose="02020603050405020304" pitchFamily="18" charset="0"/>
              </a:rPr>
              <a:t>oltage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t>
            </a:r>
            <a:r>
              <a:rPr lang="en-US" cap="none" dirty="0">
                <a:latin typeface="Times New Roman" panose="02020603050405020304" pitchFamily="18" charset="0"/>
                <a:cs typeface="Times New Roman" panose="02020603050405020304" pitchFamily="18" charset="0"/>
              </a:rPr>
              <a:t>urrent</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a:t>
            </a:r>
            <a:r>
              <a:rPr lang="en-US" cap="none" dirty="0">
                <a:latin typeface="Times New Roman" panose="02020603050405020304" pitchFamily="18" charset="0"/>
                <a:cs typeface="Times New Roman" panose="02020603050405020304" pitchFamily="18" charset="0"/>
              </a:rPr>
              <a:t>emperature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t>
            </a:r>
            <a:r>
              <a:rPr lang="en-US" cap="none" dirty="0">
                <a:latin typeface="Times New Roman" panose="02020603050405020304" pitchFamily="18" charset="0"/>
                <a:cs typeface="Times New Roman" panose="02020603050405020304" pitchFamily="18" charset="0"/>
              </a:rPr>
              <a:t>welling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a:t>
            </a:r>
            <a:r>
              <a:rPr lang="en-US" cap="none" dirty="0">
                <a:latin typeface="Times New Roman" panose="02020603050405020304" pitchFamily="18" charset="0"/>
                <a:cs typeface="Times New Roman" panose="02020603050405020304" pitchFamily="18" charset="0"/>
              </a:rPr>
              <a:t>lerts (e.g., “over voltage”, “swelling detected”)</a:t>
            </a:r>
          </a:p>
          <a:p>
            <a:pPr marL="742950" lvl="1" indent="-285750">
              <a:buFont typeface="Arial" panose="020B0604020202020204" pitchFamily="34" charset="0"/>
              <a:buChar char="•"/>
            </a:pPr>
            <a:endParaRPr lang="en-US" cap="none"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K</a:t>
            </a:r>
            <a:r>
              <a:rPr lang="en-US" sz="2000" b="1" cap="none" dirty="0">
                <a:latin typeface="Times New Roman" panose="02020603050405020304" pitchFamily="18" charset="0"/>
                <a:cs typeface="Times New Roman" panose="02020603050405020304" pitchFamily="18" charset="0"/>
              </a:rPr>
              <a:t>ey </a:t>
            </a:r>
            <a:r>
              <a:rPr lang="en-US" sz="2000" b="1" dirty="0">
                <a:latin typeface="Times New Roman" panose="02020603050405020304" pitchFamily="18" charset="0"/>
                <a:cs typeface="Times New Roman" panose="02020603050405020304" pitchFamily="18" charset="0"/>
              </a:rPr>
              <a:t>R</a:t>
            </a:r>
            <a:r>
              <a:rPr lang="en-US" sz="2000" b="1" cap="none" dirty="0">
                <a:latin typeface="Times New Roman" panose="02020603050405020304" pitchFamily="18" charset="0"/>
                <a:cs typeface="Times New Roman" panose="02020603050405020304" pitchFamily="18" charset="0"/>
              </a:rPr>
              <a:t>esult:</a:t>
            </a:r>
            <a:endParaRPr lang="en-US" sz="20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a:t>
            </a:r>
            <a:r>
              <a:rPr lang="en-US" sz="2000" cap="none" dirty="0">
                <a:latin typeface="Times New Roman" panose="02020603050405020304" pitchFamily="18" charset="0"/>
                <a:cs typeface="Times New Roman" panose="02020603050405020304" pitchFamily="18" charset="0"/>
              </a:rPr>
              <a:t>ccurate, continuous updates on sensor data were displayed.</a:t>
            </a:r>
          </a:p>
          <a:p>
            <a:r>
              <a:rPr lang="en-US" sz="2000" dirty="0">
                <a:latin typeface="Times New Roman" panose="02020603050405020304" pitchFamily="18" charset="0"/>
                <a:cs typeface="Times New Roman" panose="02020603050405020304" pitchFamily="18" charset="0"/>
              </a:rPr>
              <a:t>But the system  have a delay to react  at  Abnormal Condition</a:t>
            </a:r>
            <a:endParaRPr lang="en-US" sz="20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0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8893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0B2A9B-F282-5E2E-F1CF-8D97EC122BB1}"/>
              </a:ext>
            </a:extLst>
          </p:cNvPr>
          <p:cNvSpPr>
            <a:spLocks noGrp="1"/>
          </p:cNvSpPr>
          <p:nvPr>
            <p:ph idx="1"/>
          </p:nvPr>
        </p:nvSpPr>
        <p:spPr>
          <a:xfrm>
            <a:off x="685800" y="379122"/>
            <a:ext cx="7886700" cy="6323013"/>
          </a:xfrm>
        </p:spPr>
        <p:txBody>
          <a:bodyPr>
            <a:normAutofit/>
          </a:bodyPr>
          <a:lstStyle/>
          <a:p>
            <a:pPr>
              <a:buNone/>
            </a:pPr>
            <a:r>
              <a:rPr lang="en-US" sz="1800" b="1" dirty="0">
                <a:latin typeface="Times New Roman" panose="02020603050405020304" pitchFamily="18" charset="0"/>
                <a:cs typeface="Times New Roman" panose="02020603050405020304" pitchFamily="18" charset="0"/>
              </a:rPr>
              <a:t>3</a:t>
            </a:r>
            <a:r>
              <a:rPr lang="en-US" sz="1800" b="1" cap="none" dirty="0">
                <a:latin typeface="Times New Roman" panose="02020603050405020304" pitchFamily="18" charset="0"/>
                <a:cs typeface="Times New Roman" panose="02020603050405020304" pitchFamily="18" charset="0"/>
              </a:rPr>
              <a:t>. IOT Cloud communication via ESP8266 (Module 3):</a:t>
            </a:r>
          </a:p>
          <a:p>
            <a:pPr>
              <a:buNone/>
            </a:pPr>
            <a:endParaRPr lang="en-US" sz="1800" b="1" cap="none"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a:t>
            </a:r>
            <a:r>
              <a:rPr lang="en-US" sz="1800" cap="none" dirty="0">
                <a:latin typeface="Times New Roman" panose="02020603050405020304" pitchFamily="18" charset="0"/>
                <a:cs typeface="Times New Roman" panose="02020603050405020304" pitchFamily="18" charset="0"/>
              </a:rPr>
              <a:t>n the final phase, We implemented ESP8266-based wi-fi communication to send real-time battery data to a cloud platform </a:t>
            </a:r>
            <a:r>
              <a:rPr lang="en-US" sz="1800" b="1" cap="none" dirty="0">
                <a:latin typeface="Times New Roman" panose="02020603050405020304" pitchFamily="18" charset="0"/>
                <a:cs typeface="Times New Roman" panose="02020603050405020304" pitchFamily="18" charset="0"/>
              </a:rPr>
              <a:t>.</a:t>
            </a:r>
            <a:endParaRPr lang="en-US" sz="1800" cap="none"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a:t>
            </a:r>
            <a:r>
              <a:rPr lang="en-US" sz="1800" cap="none" dirty="0">
                <a:latin typeface="Times New Roman" panose="02020603050405020304" pitchFamily="18" charset="0"/>
                <a:cs typeface="Times New Roman" panose="02020603050405020304" pitchFamily="18" charset="0"/>
              </a:rPr>
              <a:t>he ESP8266 received data via serial communication from </a:t>
            </a:r>
            <a:r>
              <a:rPr lang="en-US" sz="1800" dirty="0">
                <a:latin typeface="Times New Roman" panose="02020603050405020304" pitchFamily="18" charset="0"/>
                <a:cs typeface="Times New Roman" panose="02020603050405020304" pitchFamily="18" charset="0"/>
              </a:rPr>
              <a:t>A</a:t>
            </a:r>
            <a:r>
              <a:rPr lang="en-US" sz="1800" cap="none" dirty="0">
                <a:latin typeface="Times New Roman" panose="02020603050405020304" pitchFamily="18" charset="0"/>
                <a:cs typeface="Times New Roman" panose="02020603050405020304" pitchFamily="18" charset="0"/>
              </a:rPr>
              <a:t>rduino.</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a:t>
            </a:r>
            <a:r>
              <a:rPr lang="en-US" sz="1800" cap="none" dirty="0">
                <a:latin typeface="Times New Roman" panose="02020603050405020304" pitchFamily="18" charset="0"/>
                <a:cs typeface="Times New Roman" panose="02020603050405020304" pitchFamily="18" charset="0"/>
              </a:rPr>
              <a:t>t connected to a Wi-Fi network and sent updates (Voltage, Current, Temperature, Bulging/Fire status) to the cloud.</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a:t>
            </a:r>
            <a:r>
              <a:rPr lang="en-US" sz="1800" cap="none" dirty="0">
                <a:latin typeface="Times New Roman" panose="02020603050405020304" pitchFamily="18" charset="0"/>
                <a:cs typeface="Times New Roman" panose="02020603050405020304" pitchFamily="18" charset="0"/>
              </a:rPr>
              <a:t>he </a:t>
            </a:r>
            <a:r>
              <a:rPr lang="en-US" sz="1800" dirty="0">
                <a:latin typeface="Times New Roman" panose="02020603050405020304" pitchFamily="18" charset="0"/>
                <a:cs typeface="Times New Roman" panose="02020603050405020304" pitchFamily="18" charset="0"/>
              </a:rPr>
              <a:t>C</a:t>
            </a:r>
            <a:r>
              <a:rPr lang="en-US" sz="1800" cap="none" dirty="0">
                <a:latin typeface="Times New Roman" panose="02020603050405020304" pitchFamily="18" charset="0"/>
                <a:cs typeface="Times New Roman" panose="02020603050405020304" pitchFamily="18" charset="0"/>
              </a:rPr>
              <a:t>loud </a:t>
            </a:r>
            <a:r>
              <a:rPr lang="en-US" sz="1800" dirty="0">
                <a:latin typeface="Times New Roman" panose="02020603050405020304" pitchFamily="18" charset="0"/>
                <a:cs typeface="Times New Roman" panose="02020603050405020304" pitchFamily="18" charset="0"/>
              </a:rPr>
              <a:t>D</a:t>
            </a:r>
            <a:r>
              <a:rPr lang="en-US" sz="1800" cap="none" dirty="0">
                <a:latin typeface="Times New Roman" panose="02020603050405020304" pitchFamily="18" charset="0"/>
                <a:cs typeface="Times New Roman" panose="02020603050405020304" pitchFamily="18" charset="0"/>
              </a:rPr>
              <a:t>ashboard visualized the data in status messages.</a:t>
            </a:r>
          </a:p>
          <a:p>
            <a:pPr>
              <a:buFont typeface="Arial" panose="020B0604020202020204" pitchFamily="34" charset="0"/>
              <a:buChar char="•"/>
            </a:pPr>
            <a:endParaRPr lang="en-US" sz="1800" cap="none" dirty="0">
              <a:latin typeface="Times New Roman" panose="02020603050405020304" pitchFamily="18" charset="0"/>
              <a:cs typeface="Times New Roman" panose="02020603050405020304" pitchFamily="18" charset="0"/>
            </a:endParaRPr>
          </a:p>
          <a:p>
            <a:pPr>
              <a:buNone/>
            </a:pPr>
            <a:r>
              <a:rPr lang="en-US" sz="1800" b="1" dirty="0">
                <a:latin typeface="Times New Roman" panose="02020603050405020304" pitchFamily="18" charset="0"/>
                <a:cs typeface="Times New Roman" panose="02020603050405020304" pitchFamily="18" charset="0"/>
              </a:rPr>
              <a:t>K</a:t>
            </a:r>
            <a:r>
              <a:rPr lang="en-US" sz="1800" b="1" cap="none" dirty="0">
                <a:latin typeface="Times New Roman" panose="02020603050405020304" pitchFamily="18" charset="0"/>
                <a:cs typeface="Times New Roman" panose="02020603050405020304" pitchFamily="18" charset="0"/>
              </a:rPr>
              <a:t>ey </a:t>
            </a:r>
            <a:r>
              <a:rPr lang="en-US" sz="1800" b="1" dirty="0">
                <a:latin typeface="Times New Roman" panose="02020603050405020304" pitchFamily="18" charset="0"/>
                <a:cs typeface="Times New Roman" panose="02020603050405020304" pitchFamily="18" charset="0"/>
              </a:rPr>
              <a:t>R</a:t>
            </a:r>
            <a:r>
              <a:rPr lang="en-US" sz="1800" b="1" cap="none" dirty="0">
                <a:latin typeface="Times New Roman" panose="02020603050405020304" pitchFamily="18" charset="0"/>
                <a:cs typeface="Times New Roman" panose="02020603050405020304" pitchFamily="18" charset="0"/>
              </a:rPr>
              <a:t>esult:</a:t>
            </a:r>
            <a:endParaRPr lang="en-US" sz="18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a:t>
            </a:r>
            <a:r>
              <a:rPr lang="en-US" sz="1800" cap="none" dirty="0">
                <a:latin typeface="Times New Roman" panose="02020603050405020304" pitchFamily="18" charset="0"/>
                <a:cs typeface="Times New Roman" panose="02020603050405020304" pitchFamily="18" charset="0"/>
              </a:rPr>
              <a:t>emote monitoring was successfully achieved.</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U</a:t>
            </a:r>
            <a:r>
              <a:rPr lang="en-US" sz="1800" cap="none" dirty="0">
                <a:latin typeface="Times New Roman" panose="02020603050405020304" pitchFamily="18" charset="0"/>
                <a:cs typeface="Times New Roman" panose="02020603050405020304" pitchFamily="18" charset="0"/>
              </a:rPr>
              <a:t>sers could access live battery health status on mobile or pc.</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a:t>
            </a:r>
            <a:r>
              <a:rPr lang="en-US" sz="1800" cap="none" dirty="0">
                <a:latin typeface="Times New Roman" panose="02020603050405020304" pitchFamily="18" charset="0"/>
                <a:cs typeface="Times New Roman" panose="02020603050405020304" pitchFamily="18" charset="0"/>
              </a:rPr>
              <a:t>lerts were triggered when sensor thresholds were breached.</a:t>
            </a:r>
          </a:p>
          <a:p>
            <a:endParaRPr lang="en-IN" sz="1800" dirty="0"/>
          </a:p>
        </p:txBody>
      </p:sp>
    </p:spTree>
    <p:extLst>
      <p:ext uri="{BB962C8B-B14F-4D97-AF65-F5344CB8AC3E}">
        <p14:creationId xmlns:p14="http://schemas.microsoft.com/office/powerpoint/2010/main" val="972572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77F7-D93C-00F3-4436-83B95296254B}"/>
              </a:ext>
            </a:extLst>
          </p:cNvPr>
          <p:cNvSpPr>
            <a:spLocks noGrp="1"/>
          </p:cNvSpPr>
          <p:nvPr>
            <p:ph type="title"/>
          </p:nvPr>
        </p:nvSpPr>
        <p:spPr>
          <a:xfrm>
            <a:off x="799543" y="107977"/>
            <a:ext cx="7429499" cy="1478570"/>
          </a:xfrm>
        </p:spPr>
        <p:txBody>
          <a:bodyPr>
            <a:normAutofit/>
          </a:bodyPr>
          <a:lstStyle/>
          <a:p>
            <a:pPr algn="ctr"/>
            <a:r>
              <a:rPr lang="en-US" sz="2800" b="1" dirty="0">
                <a:latin typeface="Times New Roman" panose="02020603050405020304" pitchFamily="18" charset="0"/>
                <a:cs typeface="Times New Roman" panose="02020603050405020304" pitchFamily="18" charset="0"/>
              </a:rPr>
              <a:t>SOFTWARE IMPLEMENTATION</a:t>
            </a:r>
            <a:endParaRPr lang="en-IN" sz="2800" b="1" dirty="0">
              <a:latin typeface="Times New Roman" panose="02020603050405020304" pitchFamily="18" charset="0"/>
              <a:cs typeface="Times New Roman" panose="02020603050405020304" pitchFamily="18" charset="0"/>
            </a:endParaRPr>
          </a:p>
        </p:txBody>
      </p:sp>
      <p:pic>
        <p:nvPicPr>
          <p:cNvPr id="7" name="Image 33">
            <a:extLst>
              <a:ext uri="{FF2B5EF4-FFF2-40B4-BE49-F238E27FC236}">
                <a16:creationId xmlns:a16="http://schemas.microsoft.com/office/drawing/2014/main" id="{70089E93-CEC1-401E-7FCE-640C5D13C884}"/>
              </a:ext>
            </a:extLst>
          </p:cNvPr>
          <p:cNvPicPr>
            <a:picLocks noGrp="1"/>
          </p:cNvPicPr>
          <p:nvPr>
            <p:ph idx="1"/>
          </p:nvPr>
        </p:nvPicPr>
        <p:blipFill>
          <a:blip r:embed="rId2" cstate="print"/>
          <a:stretch>
            <a:fillRect/>
          </a:stretch>
        </p:blipFill>
        <p:spPr>
          <a:xfrm>
            <a:off x="424632" y="1639165"/>
            <a:ext cx="3775804" cy="3579668"/>
          </a:xfrm>
          <a:prstGeom prst="rect">
            <a:avLst/>
          </a:prstGeom>
        </p:spPr>
      </p:pic>
      <p:pic>
        <p:nvPicPr>
          <p:cNvPr id="3" name="Image 32">
            <a:extLst>
              <a:ext uri="{FF2B5EF4-FFF2-40B4-BE49-F238E27FC236}">
                <a16:creationId xmlns:a16="http://schemas.microsoft.com/office/drawing/2014/main" id="{35B22B21-E4BF-E11D-E7BC-2219AC6FD9B5}"/>
              </a:ext>
            </a:extLst>
          </p:cNvPr>
          <p:cNvPicPr>
            <a:picLocks/>
          </p:cNvPicPr>
          <p:nvPr/>
        </p:nvPicPr>
        <p:blipFill>
          <a:blip r:embed="rId3" cstate="print"/>
          <a:stretch>
            <a:fillRect/>
          </a:stretch>
        </p:blipFill>
        <p:spPr>
          <a:xfrm>
            <a:off x="4720772" y="1586547"/>
            <a:ext cx="3998595" cy="3684905"/>
          </a:xfrm>
          <a:prstGeom prst="rect">
            <a:avLst/>
          </a:prstGeom>
        </p:spPr>
      </p:pic>
      <p:sp>
        <p:nvSpPr>
          <p:cNvPr id="8" name="TextBox 7">
            <a:extLst>
              <a:ext uri="{FF2B5EF4-FFF2-40B4-BE49-F238E27FC236}">
                <a16:creationId xmlns:a16="http://schemas.microsoft.com/office/drawing/2014/main" id="{237B9D21-9A97-2012-2E2B-05DEB82AAE10}"/>
              </a:ext>
            </a:extLst>
          </p:cNvPr>
          <p:cNvSpPr txBox="1"/>
          <p:nvPr/>
        </p:nvSpPr>
        <p:spPr>
          <a:xfrm>
            <a:off x="745854" y="5555226"/>
            <a:ext cx="3133359" cy="646331"/>
          </a:xfrm>
          <a:prstGeom prst="rect">
            <a:avLst/>
          </a:prstGeom>
          <a:noFill/>
        </p:spPr>
        <p:txBody>
          <a:bodyPr wrap="square" rtlCol="0">
            <a:spAutoFit/>
          </a:bodyPr>
          <a:lstStyle/>
          <a:p>
            <a:r>
              <a:rPr lang="en-US" spc="-10" dirty="0">
                <a:latin typeface="Times New Roman" panose="02020603050405020304" pitchFamily="18" charset="0"/>
                <a:ea typeface="Times New Roman" panose="02020603050405020304" pitchFamily="18" charset="0"/>
              </a:rPr>
              <a:t>B</a:t>
            </a:r>
            <a:r>
              <a:rPr lang="en-US" sz="1800" spc="-10" dirty="0">
                <a:effectLst/>
                <a:latin typeface="Times New Roman" panose="02020603050405020304" pitchFamily="18" charset="0"/>
                <a:ea typeface="Times New Roman" panose="02020603050405020304" pitchFamily="18" charset="0"/>
              </a:rPr>
              <a:t>asic syntax error in Arduino uno code.</a:t>
            </a:r>
            <a:endParaRPr lang="en-IN" dirty="0"/>
          </a:p>
        </p:txBody>
      </p:sp>
      <p:sp>
        <p:nvSpPr>
          <p:cNvPr id="9" name="TextBox 8">
            <a:extLst>
              <a:ext uri="{FF2B5EF4-FFF2-40B4-BE49-F238E27FC236}">
                <a16:creationId xmlns:a16="http://schemas.microsoft.com/office/drawing/2014/main" id="{4DFC5C71-B791-93C6-C789-37AFE66B5EBD}"/>
              </a:ext>
            </a:extLst>
          </p:cNvPr>
          <p:cNvSpPr txBox="1"/>
          <p:nvPr/>
        </p:nvSpPr>
        <p:spPr>
          <a:xfrm>
            <a:off x="5153390" y="5555226"/>
            <a:ext cx="3133359" cy="646331"/>
          </a:xfrm>
          <a:prstGeom prst="rect">
            <a:avLst/>
          </a:prstGeom>
          <a:noFill/>
        </p:spPr>
        <p:txBody>
          <a:bodyPr wrap="square" rtlCol="0">
            <a:spAutoFit/>
          </a:bodyPr>
          <a:lstStyle/>
          <a:p>
            <a:r>
              <a:rPr lang="en-US" dirty="0">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nstallation of USB Driver in Arduino IDE</a:t>
            </a:r>
            <a:endParaRPr lang="en-IN" dirty="0"/>
          </a:p>
        </p:txBody>
      </p:sp>
    </p:spTree>
    <p:extLst>
      <p:ext uri="{BB962C8B-B14F-4D97-AF65-F5344CB8AC3E}">
        <p14:creationId xmlns:p14="http://schemas.microsoft.com/office/powerpoint/2010/main" val="1972373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6441-EB26-B1F7-F411-CE9607BCC8C9}"/>
              </a:ext>
            </a:extLst>
          </p:cNvPr>
          <p:cNvSpPr>
            <a:spLocks noGrp="1"/>
          </p:cNvSpPr>
          <p:nvPr>
            <p:ph type="title"/>
          </p:nvPr>
        </p:nvSpPr>
        <p:spPr>
          <a:xfrm>
            <a:off x="856060" y="35643"/>
            <a:ext cx="7580017" cy="876746"/>
          </a:xfrm>
        </p:spPr>
        <p:txBody>
          <a:bodyPr>
            <a:normAutofit/>
          </a:bodyPr>
          <a:lstStyle/>
          <a:p>
            <a:pPr algn="ctr"/>
            <a:r>
              <a:rPr lang="en-US" sz="2800" b="1" dirty="0">
                <a:latin typeface="Times New Roman" panose="02020603050405020304" pitchFamily="18" charset="0"/>
                <a:cs typeface="Times New Roman" panose="02020603050405020304" pitchFamily="18" charset="0"/>
              </a:rPr>
              <a:t>IMPLEMENTATION RESULTS</a:t>
            </a:r>
            <a:endParaRPr lang="en-IN" sz="2800" b="1" dirty="0">
              <a:latin typeface="Times New Roman" panose="02020603050405020304" pitchFamily="18" charset="0"/>
              <a:cs typeface="Times New Roman" panose="02020603050405020304" pitchFamily="18" charset="0"/>
            </a:endParaRPr>
          </a:p>
        </p:txBody>
      </p:sp>
      <p:pic>
        <p:nvPicPr>
          <p:cNvPr id="9" name="Content Placeholder 8" descr="A close up of a circuit board&#10;&#10;AI-generated content may be incorrect.">
            <a:extLst>
              <a:ext uri="{FF2B5EF4-FFF2-40B4-BE49-F238E27FC236}">
                <a16:creationId xmlns:a16="http://schemas.microsoft.com/office/drawing/2014/main" id="{8838136F-AE19-A21B-62FE-FE2F16F52254}"/>
              </a:ext>
            </a:extLst>
          </p:cNvPr>
          <p:cNvPicPr>
            <a:picLocks noGrp="1" noChangeAspect="1"/>
          </p:cNvPicPr>
          <p:nvPr>
            <p:ph idx="1"/>
          </p:nvPr>
        </p:nvPicPr>
        <p:blipFill>
          <a:blip r:embed="rId2"/>
          <a:stretch>
            <a:fillRect/>
          </a:stretch>
        </p:blipFill>
        <p:spPr>
          <a:xfrm rot="5400000">
            <a:off x="3449780" y="-779183"/>
            <a:ext cx="2244440" cy="6546311"/>
          </a:xfrm>
        </p:spPr>
      </p:pic>
      <p:pic>
        <p:nvPicPr>
          <p:cNvPr id="11" name="Picture 10">
            <a:extLst>
              <a:ext uri="{FF2B5EF4-FFF2-40B4-BE49-F238E27FC236}">
                <a16:creationId xmlns:a16="http://schemas.microsoft.com/office/drawing/2014/main" id="{19B47444-331E-5DCE-1FCE-AA7D906799E9}"/>
              </a:ext>
            </a:extLst>
          </p:cNvPr>
          <p:cNvPicPr>
            <a:picLocks noChangeAspect="1"/>
          </p:cNvPicPr>
          <p:nvPr/>
        </p:nvPicPr>
        <p:blipFill>
          <a:blip r:embed="rId3"/>
          <a:stretch>
            <a:fillRect/>
          </a:stretch>
        </p:blipFill>
        <p:spPr>
          <a:xfrm rot="16200000">
            <a:off x="3340678" y="2086887"/>
            <a:ext cx="2462645" cy="6627089"/>
          </a:xfrm>
          <a:prstGeom prst="rect">
            <a:avLst/>
          </a:prstGeom>
        </p:spPr>
      </p:pic>
      <p:sp>
        <p:nvSpPr>
          <p:cNvPr id="4" name="TextBox 3">
            <a:extLst>
              <a:ext uri="{FF2B5EF4-FFF2-40B4-BE49-F238E27FC236}">
                <a16:creationId xmlns:a16="http://schemas.microsoft.com/office/drawing/2014/main" id="{6B18DDAB-3F55-D0E6-151D-2410CA874665}"/>
              </a:ext>
            </a:extLst>
          </p:cNvPr>
          <p:cNvSpPr txBox="1"/>
          <p:nvPr/>
        </p:nvSpPr>
        <p:spPr>
          <a:xfrm>
            <a:off x="1298844" y="957404"/>
            <a:ext cx="491289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Low voltage Detected</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13CD90B-BFC3-526A-5D58-03C2ED466043}"/>
              </a:ext>
            </a:extLst>
          </p:cNvPr>
          <p:cNvSpPr txBox="1"/>
          <p:nvPr/>
        </p:nvSpPr>
        <p:spPr>
          <a:xfrm>
            <a:off x="1336554" y="3775391"/>
            <a:ext cx="38548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Low voltage Battery Disconnected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7506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circuit board&#10;&#10;AI-generated content may be incorrect.">
            <a:extLst>
              <a:ext uri="{FF2B5EF4-FFF2-40B4-BE49-F238E27FC236}">
                <a16:creationId xmlns:a16="http://schemas.microsoft.com/office/drawing/2014/main" id="{9463DBCC-9CFC-9420-BEBF-4DFB7E977E80}"/>
              </a:ext>
            </a:extLst>
          </p:cNvPr>
          <p:cNvPicPr>
            <a:picLocks noGrp="1" noChangeAspect="1"/>
          </p:cNvPicPr>
          <p:nvPr>
            <p:ph idx="1"/>
          </p:nvPr>
        </p:nvPicPr>
        <p:blipFill>
          <a:blip r:embed="rId2"/>
          <a:stretch>
            <a:fillRect/>
          </a:stretch>
        </p:blipFill>
        <p:spPr>
          <a:xfrm rot="5400000">
            <a:off x="3201479" y="-1464042"/>
            <a:ext cx="2917690" cy="6868394"/>
          </a:xfrm>
        </p:spPr>
      </p:pic>
      <p:pic>
        <p:nvPicPr>
          <p:cNvPr id="7" name="Picture 6" descr="A close up of a circuit board&#10;&#10;AI-generated content may be incorrect.">
            <a:extLst>
              <a:ext uri="{FF2B5EF4-FFF2-40B4-BE49-F238E27FC236}">
                <a16:creationId xmlns:a16="http://schemas.microsoft.com/office/drawing/2014/main" id="{20E7C982-649A-FC9E-CFBD-9AAB20C6C9EF}"/>
              </a:ext>
            </a:extLst>
          </p:cNvPr>
          <p:cNvPicPr>
            <a:picLocks noChangeAspect="1"/>
          </p:cNvPicPr>
          <p:nvPr/>
        </p:nvPicPr>
        <p:blipFill>
          <a:blip r:embed="rId3"/>
          <a:stretch>
            <a:fillRect/>
          </a:stretch>
        </p:blipFill>
        <p:spPr>
          <a:xfrm rot="5400000">
            <a:off x="3491345" y="1832004"/>
            <a:ext cx="2337957" cy="6868395"/>
          </a:xfrm>
          <a:prstGeom prst="rect">
            <a:avLst/>
          </a:prstGeom>
        </p:spPr>
      </p:pic>
      <p:sp>
        <p:nvSpPr>
          <p:cNvPr id="4" name="TextBox 3">
            <a:extLst>
              <a:ext uri="{FF2B5EF4-FFF2-40B4-BE49-F238E27FC236}">
                <a16:creationId xmlns:a16="http://schemas.microsoft.com/office/drawing/2014/main" id="{0DF42DEB-1021-2CFD-16F1-0BA9AAA4A83A}"/>
              </a:ext>
            </a:extLst>
          </p:cNvPr>
          <p:cNvSpPr txBox="1"/>
          <p:nvPr/>
        </p:nvSpPr>
        <p:spPr>
          <a:xfrm>
            <a:off x="1323192" y="53550"/>
            <a:ext cx="324880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High Current Detected</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63C1169-FE48-CDF9-4C17-190DD6173774}"/>
              </a:ext>
            </a:extLst>
          </p:cNvPr>
          <p:cNvSpPr txBox="1"/>
          <p:nvPr/>
        </p:nvSpPr>
        <p:spPr>
          <a:xfrm flipH="1">
            <a:off x="1323192" y="3632523"/>
            <a:ext cx="36814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High Current Battery Disconnected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670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yellow label on a metal board with wires&#10;&#10;AI-generated content may be incorrect.">
            <a:extLst>
              <a:ext uri="{FF2B5EF4-FFF2-40B4-BE49-F238E27FC236}">
                <a16:creationId xmlns:a16="http://schemas.microsoft.com/office/drawing/2014/main" id="{474501E8-C8CF-90E6-7E5C-DAE6CFEAA045}"/>
              </a:ext>
            </a:extLst>
          </p:cNvPr>
          <p:cNvPicPr>
            <a:picLocks noGrp="1" noChangeAspect="1"/>
          </p:cNvPicPr>
          <p:nvPr>
            <p:ph idx="1"/>
          </p:nvPr>
        </p:nvPicPr>
        <p:blipFill>
          <a:blip r:embed="rId2"/>
          <a:stretch>
            <a:fillRect/>
          </a:stretch>
        </p:blipFill>
        <p:spPr>
          <a:xfrm rot="16200000">
            <a:off x="3195205" y="-1522269"/>
            <a:ext cx="2597728" cy="6598227"/>
          </a:xfrm>
        </p:spPr>
      </p:pic>
      <p:pic>
        <p:nvPicPr>
          <p:cNvPr id="7" name="Picture 6" descr="A yellow rectangle with wires&#10;&#10;AI-generated content may be incorrect.">
            <a:extLst>
              <a:ext uri="{FF2B5EF4-FFF2-40B4-BE49-F238E27FC236}">
                <a16:creationId xmlns:a16="http://schemas.microsoft.com/office/drawing/2014/main" id="{D757D492-34C3-A6F9-ED64-A79D209EA7F4}"/>
              </a:ext>
            </a:extLst>
          </p:cNvPr>
          <p:cNvPicPr>
            <a:picLocks noChangeAspect="1"/>
          </p:cNvPicPr>
          <p:nvPr/>
        </p:nvPicPr>
        <p:blipFill>
          <a:blip r:embed="rId3"/>
          <a:stretch>
            <a:fillRect/>
          </a:stretch>
        </p:blipFill>
        <p:spPr>
          <a:xfrm rot="16200000">
            <a:off x="3195205" y="1782041"/>
            <a:ext cx="2597728" cy="6598228"/>
          </a:xfrm>
          <a:prstGeom prst="rect">
            <a:avLst/>
          </a:prstGeom>
        </p:spPr>
      </p:pic>
      <p:sp>
        <p:nvSpPr>
          <p:cNvPr id="2" name="TextBox 1">
            <a:extLst>
              <a:ext uri="{FF2B5EF4-FFF2-40B4-BE49-F238E27FC236}">
                <a16:creationId xmlns:a16="http://schemas.microsoft.com/office/drawing/2014/main" id="{CEDEF0BF-1C40-7E92-5FFE-0446BD1AB634}"/>
              </a:ext>
            </a:extLst>
          </p:cNvPr>
          <p:cNvSpPr txBox="1"/>
          <p:nvPr/>
        </p:nvSpPr>
        <p:spPr>
          <a:xfrm>
            <a:off x="1268361" y="26367"/>
            <a:ext cx="303816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High Temperature Detected</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1E83DA4-C173-20A7-F656-AED622896CA2}"/>
              </a:ext>
            </a:extLst>
          </p:cNvPr>
          <p:cNvSpPr txBox="1"/>
          <p:nvPr/>
        </p:nvSpPr>
        <p:spPr>
          <a:xfrm>
            <a:off x="1268361" y="3342656"/>
            <a:ext cx="267437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Battery Bulge Detected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480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yellow rectangular object with wires and wires&#10;&#10;AI-generated content may be incorrect.">
            <a:extLst>
              <a:ext uri="{FF2B5EF4-FFF2-40B4-BE49-F238E27FC236}">
                <a16:creationId xmlns:a16="http://schemas.microsoft.com/office/drawing/2014/main" id="{38411E6A-E49C-86CE-7C03-147CEB34A242}"/>
              </a:ext>
            </a:extLst>
          </p:cNvPr>
          <p:cNvPicPr>
            <a:picLocks noGrp="1" noChangeAspect="1"/>
          </p:cNvPicPr>
          <p:nvPr>
            <p:ph idx="1"/>
          </p:nvPr>
        </p:nvPicPr>
        <p:blipFill>
          <a:blip r:embed="rId2"/>
          <a:stretch>
            <a:fillRect/>
          </a:stretch>
        </p:blipFill>
        <p:spPr>
          <a:xfrm rot="16200000">
            <a:off x="2891146" y="-955574"/>
            <a:ext cx="3343275" cy="7923573"/>
          </a:xfrm>
        </p:spPr>
      </p:pic>
      <p:sp>
        <p:nvSpPr>
          <p:cNvPr id="2" name="TextBox 1">
            <a:extLst>
              <a:ext uri="{FF2B5EF4-FFF2-40B4-BE49-F238E27FC236}">
                <a16:creationId xmlns:a16="http://schemas.microsoft.com/office/drawing/2014/main" id="{97860663-E7EF-9F15-1C77-A3820631E696}"/>
              </a:ext>
            </a:extLst>
          </p:cNvPr>
          <p:cNvSpPr txBox="1"/>
          <p:nvPr/>
        </p:nvSpPr>
        <p:spPr>
          <a:xfrm>
            <a:off x="571499" y="611282"/>
            <a:ext cx="254286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High Voltage Detected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8054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0CFE9-32F2-1E92-3627-C33C5A2E7A52}"/>
              </a:ext>
            </a:extLst>
          </p:cNvPr>
          <p:cNvSpPr>
            <a:spLocks noGrp="1"/>
          </p:cNvSpPr>
          <p:nvPr>
            <p:ph type="title"/>
          </p:nvPr>
        </p:nvSpPr>
        <p:spPr>
          <a:xfrm>
            <a:off x="488374" y="132514"/>
            <a:ext cx="7798376" cy="820881"/>
          </a:xfrm>
        </p:spPr>
        <p:txBody>
          <a:bodyPr>
            <a:normAutofit/>
          </a:bodyPr>
          <a:lstStyle/>
          <a:p>
            <a:pPr algn="ctr"/>
            <a:r>
              <a:rPr lang="en-IN" sz="2800" b="1" dirty="0">
                <a:latin typeface="Times New Roman" panose="02020603050405020304" pitchFamily="18" charset="0"/>
                <a:cs typeface="Times New Roman" panose="02020603050405020304" pitchFamily="18" charset="0"/>
              </a:rPr>
              <a:t>CONCLUSION AND FUTURE SCOPE</a:t>
            </a:r>
          </a:p>
        </p:txBody>
      </p:sp>
      <p:sp>
        <p:nvSpPr>
          <p:cNvPr id="3" name="Content Placeholder 2">
            <a:extLst>
              <a:ext uri="{FF2B5EF4-FFF2-40B4-BE49-F238E27FC236}">
                <a16:creationId xmlns:a16="http://schemas.microsoft.com/office/drawing/2014/main" id="{FF79D705-671F-C12C-4FA9-4F3697116438}"/>
              </a:ext>
            </a:extLst>
          </p:cNvPr>
          <p:cNvSpPr>
            <a:spLocks noGrp="1"/>
          </p:cNvSpPr>
          <p:nvPr>
            <p:ph idx="1"/>
          </p:nvPr>
        </p:nvSpPr>
        <p:spPr>
          <a:xfrm>
            <a:off x="488373" y="955964"/>
            <a:ext cx="8312727" cy="5766953"/>
          </a:xfrm>
        </p:spPr>
        <p:txBody>
          <a:bodyPr>
            <a:normAutofit/>
          </a:bodyPr>
          <a:lstStyle/>
          <a:p>
            <a:pPr>
              <a:buNone/>
            </a:pPr>
            <a:r>
              <a:rPr lang="en-US" b="1" dirty="0">
                <a:latin typeface="Times New Roman" panose="02020603050405020304" pitchFamily="18" charset="0"/>
                <a:cs typeface="Times New Roman" panose="02020603050405020304" pitchFamily="18" charset="0"/>
              </a:rPr>
              <a:t>Conclusion</a:t>
            </a:r>
          </a:p>
          <a:p>
            <a:pPr>
              <a:buFont typeface="Arial" panose="020B0604020202020204" pitchFamily="34" charset="0"/>
              <a:buChar char="•"/>
            </a:pPr>
            <a:endParaRPr lang="en-US" sz="23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3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300" cap="none" dirty="0">
              <a:latin typeface="Times New Roman" panose="02020603050405020304" pitchFamily="18" charset="0"/>
              <a:cs typeface="Times New Roman" panose="02020603050405020304" pitchFamily="18" charset="0"/>
            </a:endParaRPr>
          </a:p>
          <a:p>
            <a:pPr marL="0" indent="0">
              <a:buNone/>
            </a:pPr>
            <a:endParaRPr lang="en-US" sz="2300" cap="none" dirty="0">
              <a:latin typeface="Times New Roman" panose="02020603050405020304" pitchFamily="18" charset="0"/>
              <a:cs typeface="Times New Roman" panose="02020603050405020304" pitchFamily="18" charset="0"/>
            </a:endParaRPr>
          </a:p>
          <a:p>
            <a:pPr marL="0" indent="0">
              <a:buNone/>
            </a:pPr>
            <a:endParaRPr lang="en-US" sz="2300" dirty="0">
              <a:latin typeface="Times New Roman" panose="02020603050405020304" pitchFamily="18" charset="0"/>
              <a:cs typeface="Times New Roman" panose="02020603050405020304" pitchFamily="18" charset="0"/>
            </a:endParaRPr>
          </a:p>
          <a:p>
            <a:pPr marL="0" indent="0">
              <a:buNone/>
            </a:pPr>
            <a:endParaRPr lang="en-US" sz="2300" cap="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Future Scope</a:t>
            </a:r>
          </a:p>
          <a:p>
            <a:endParaRPr lang="en-IN" dirty="0"/>
          </a:p>
        </p:txBody>
      </p:sp>
      <p:sp>
        <p:nvSpPr>
          <p:cNvPr id="4" name="Rectangle 1">
            <a:extLst>
              <a:ext uri="{FF2B5EF4-FFF2-40B4-BE49-F238E27FC236}">
                <a16:creationId xmlns:a16="http://schemas.microsoft.com/office/drawing/2014/main" id="{73E68B1F-DC27-1DA7-273F-279184DB00AE}"/>
              </a:ext>
            </a:extLst>
          </p:cNvPr>
          <p:cNvSpPr>
            <a:spLocks noChangeArrowheads="1"/>
          </p:cNvSpPr>
          <p:nvPr/>
        </p:nvSpPr>
        <p:spPr bwMode="auto">
          <a:xfrm>
            <a:off x="924233" y="1427396"/>
            <a:ext cx="762983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built a smart system that keeps track of the EV battery’s health in real time, helping users stay informed and safe.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was able to catch issues like overheating, low voltage, or battery swelling early and take action before they became serious problems.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Overall, the project made battery management easier, safer, and more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reliablegiving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both users and technicians better control.</a:t>
            </a:r>
          </a:p>
        </p:txBody>
      </p:sp>
      <p:sp>
        <p:nvSpPr>
          <p:cNvPr id="5" name="Rectangle 2">
            <a:extLst>
              <a:ext uri="{FF2B5EF4-FFF2-40B4-BE49-F238E27FC236}">
                <a16:creationId xmlns:a16="http://schemas.microsoft.com/office/drawing/2014/main" id="{1E8828AB-C5E5-480D-47D6-D8692FF9E1DE}"/>
              </a:ext>
            </a:extLst>
          </p:cNvPr>
          <p:cNvSpPr>
            <a:spLocks noChangeArrowheads="1"/>
          </p:cNvSpPr>
          <p:nvPr/>
        </p:nvSpPr>
        <p:spPr bwMode="auto">
          <a:xfrm>
            <a:off x="924233" y="4205857"/>
            <a:ext cx="784063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the future, we can add machine learning to help the system learn from battery usage and predict problems before they happen.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also plan to explore faster and wider-range wireless tech like 5G or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LoRaWAN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better communication, especially in large vehicles or fleets.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Creating a user-friendly mobile app with better security features would make it even easier for users to get real-time updates and keep their data safe.</a:t>
            </a:r>
          </a:p>
        </p:txBody>
      </p:sp>
    </p:spTree>
    <p:extLst>
      <p:ext uri="{BB962C8B-B14F-4D97-AF65-F5344CB8AC3E}">
        <p14:creationId xmlns:p14="http://schemas.microsoft.com/office/powerpoint/2010/main" val="2570034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59" y="231059"/>
            <a:ext cx="7429499" cy="850489"/>
          </a:xfrm>
        </p:spPr>
        <p:txBody>
          <a:bodyPr>
            <a:normAutofit/>
          </a:bodyPr>
          <a:lstStyle/>
          <a:p>
            <a:pPr algn="ctr"/>
            <a:r>
              <a:rPr lang="en-IN" sz="2800" b="1" dirty="0">
                <a:latin typeface="Times New Roman" panose="02020603050405020304" pitchFamily="18" charset="0"/>
                <a:cs typeface="Times New Roman" panose="02020603050405020304" pitchFamily="18" charset="0"/>
              </a:rPr>
              <a:t>REFERENCES</a:t>
            </a:r>
            <a:r>
              <a:rPr lang="en-IN" sz="2800" dirty="0">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672644" y="1081548"/>
            <a:ext cx="7796328" cy="4857135"/>
          </a:xfrm>
        </p:spPr>
        <p:txBody>
          <a:bodyPr>
            <a:noAutofit/>
          </a:bodyPr>
          <a:lstStyle/>
          <a:p>
            <a:pPr marL="514350" indent="-514350" algn="just" eaLnBrk="1" hangingPunct="1">
              <a:buFont typeface="Arial" panose="020B0604020202020204" pitchFamily="34" charset="0"/>
              <a:buAutoNum type="arabicPeriod"/>
            </a:pPr>
            <a:r>
              <a:rPr lang="en-IN" altLang="en-US" sz="1800" cap="none" dirty="0">
                <a:latin typeface="Times New Roman" panose="02020603050405020304" pitchFamily="18" charset="0"/>
                <a:cs typeface="Times New Roman" panose="02020603050405020304" pitchFamily="18" charset="0"/>
              </a:rPr>
              <a:t>S. Wu, Q. Yuan, Z. Yan, And Q. Xu, </a:t>
            </a:r>
            <a:r>
              <a:rPr lang="en-IN" altLang="en-US" sz="1800" cap="none" dirty="0" err="1">
                <a:latin typeface="Times New Roman" panose="02020603050405020304" pitchFamily="18" charset="0"/>
                <a:cs typeface="Times New Roman" panose="02020603050405020304" pitchFamily="18" charset="0"/>
              </a:rPr>
              <a:t>Analyzing</a:t>
            </a:r>
            <a:r>
              <a:rPr lang="en-IN" altLang="en-US" sz="1800" cap="none" dirty="0">
                <a:latin typeface="Times New Roman" panose="02020603050405020304" pitchFamily="18" charset="0"/>
                <a:cs typeface="Times New Roman" panose="02020603050405020304" pitchFamily="18" charset="0"/>
              </a:rPr>
              <a:t> Accident Injury Severity Via An Extreme Gradient Boosting (</a:t>
            </a:r>
            <a:r>
              <a:rPr lang="en-IN" altLang="en-US" sz="1800" cap="none" dirty="0" err="1">
                <a:latin typeface="Times New Roman" panose="02020603050405020304" pitchFamily="18" charset="0"/>
                <a:cs typeface="Times New Roman" panose="02020603050405020304" pitchFamily="18" charset="0"/>
              </a:rPr>
              <a:t>Xgboost</a:t>
            </a:r>
            <a:r>
              <a:rPr lang="en-IN" altLang="en-US" sz="1800" cap="none" dirty="0">
                <a:latin typeface="Times New Roman" panose="02020603050405020304" pitchFamily="18" charset="0"/>
                <a:cs typeface="Times New Roman" panose="02020603050405020304" pitchFamily="18" charset="0"/>
              </a:rPr>
              <a:t>) Model, J. Adv. Transp., Vol. 2021, Pp. 111, Sep. 2021. </a:t>
            </a:r>
          </a:p>
          <a:p>
            <a:pPr marL="514350" indent="-514350" algn="just" eaLnBrk="1" hangingPunct="1">
              <a:buFont typeface="Arial" panose="020B0604020202020204" pitchFamily="34" charset="0"/>
              <a:buAutoNum type="arabicPeriod"/>
            </a:pPr>
            <a:r>
              <a:rPr lang="en-IN" altLang="en-US" sz="1800" cap="none" dirty="0">
                <a:latin typeface="Times New Roman" panose="02020603050405020304" pitchFamily="18" charset="0"/>
                <a:cs typeface="Times New Roman" panose="02020603050405020304" pitchFamily="18" charset="0"/>
              </a:rPr>
              <a:t>D. Shin, B. Yoon, And S. Yoo, Compensation Method For Estimating The State Of Charge Of Li-polymer Batteries Using Multiple Long Short-term </a:t>
            </a:r>
            <a:r>
              <a:rPr lang="en-IN" altLang="en-US" sz="1800" cap="none" dirty="0" err="1">
                <a:latin typeface="Times New Roman" panose="02020603050405020304" pitchFamily="18" charset="0"/>
                <a:cs typeface="Times New Roman" panose="02020603050405020304" pitchFamily="18" charset="0"/>
              </a:rPr>
              <a:t>Memorynetworksbased</a:t>
            </a:r>
            <a:r>
              <a:rPr lang="en-IN" altLang="en-US" sz="1800" cap="none" dirty="0">
                <a:latin typeface="Times New Roman" panose="02020603050405020304" pitchFamily="18" charset="0"/>
                <a:cs typeface="Times New Roman" panose="02020603050405020304" pitchFamily="18" charset="0"/>
              </a:rPr>
              <a:t> </a:t>
            </a:r>
            <a:r>
              <a:rPr lang="en-IN" altLang="en-US" sz="1800" cap="none" dirty="0" err="1">
                <a:latin typeface="Times New Roman" panose="02020603050405020304" pitchFamily="18" charset="0"/>
                <a:cs typeface="Times New Roman" panose="02020603050405020304" pitchFamily="18" charset="0"/>
              </a:rPr>
              <a:t>Ontheextended</a:t>
            </a:r>
            <a:r>
              <a:rPr lang="en-IN" altLang="en-US" sz="1800" cap="none" dirty="0">
                <a:latin typeface="Times New Roman" panose="02020603050405020304" pitchFamily="18" charset="0"/>
                <a:cs typeface="Times New Roman" panose="02020603050405020304" pitchFamily="18" charset="0"/>
              </a:rPr>
              <a:t> Kalman Lter, Energies, Vol. 14, No. 2, P. 349, Jan. 2021. </a:t>
            </a:r>
          </a:p>
          <a:p>
            <a:pPr marL="514350" indent="-514350" algn="just" eaLnBrk="1" hangingPunct="1">
              <a:buFont typeface="Arial" panose="020B0604020202020204" pitchFamily="34" charset="0"/>
              <a:buAutoNum type="arabicPeriod"/>
            </a:pPr>
            <a:r>
              <a:rPr lang="en-IN" altLang="en-US" sz="1800" cap="none" dirty="0">
                <a:latin typeface="Times New Roman" panose="02020603050405020304" pitchFamily="18" charset="0"/>
                <a:cs typeface="Times New Roman" panose="02020603050405020304" pitchFamily="18" charset="0"/>
              </a:rPr>
              <a:t>J. Qiao, S. Wang, C. Yu, W. Shi, And C. Fernandez, A Novel Bias Compensation Recursive Least Square-multiple Weighted Dual Extended Kalman </a:t>
            </a:r>
            <a:r>
              <a:rPr lang="en-IN" altLang="en-US" sz="1800" cap="none" dirty="0" err="1">
                <a:latin typeface="Times New Roman" panose="02020603050405020304" pitchFamily="18" charset="0"/>
                <a:cs typeface="Times New Roman" panose="02020603050405020304" pitchFamily="18" charset="0"/>
              </a:rPr>
              <a:t>Ltering</a:t>
            </a:r>
            <a:r>
              <a:rPr lang="en-IN" altLang="en-US" sz="1800" cap="none" dirty="0">
                <a:latin typeface="Times New Roman" panose="02020603050405020304" pitchFamily="18" charset="0"/>
                <a:cs typeface="Times New Roman" panose="02020603050405020304" pitchFamily="18" charset="0"/>
              </a:rPr>
              <a:t> Method For Accurate State-of-charge And State-of-health Co-estimation Of Lithium-ion Batteries, Int. J. Circuit Theory Appl., Vol. 49, No. 11, Pp. 38793893, Nov. 2021. </a:t>
            </a:r>
          </a:p>
          <a:p>
            <a:pPr marL="514350" indent="-514350" algn="just" eaLnBrk="1" hangingPunct="1">
              <a:buFont typeface="Arial" panose="020B0604020202020204" pitchFamily="34" charset="0"/>
              <a:buAutoNum type="arabicPeriod"/>
            </a:pPr>
            <a:r>
              <a:rPr lang="en-IN" altLang="en-US" sz="1800" cap="none" dirty="0">
                <a:latin typeface="Times New Roman" panose="02020603050405020304" pitchFamily="18" charset="0"/>
                <a:cs typeface="Times New Roman" panose="02020603050405020304" pitchFamily="18" charset="0"/>
              </a:rPr>
              <a:t>J. Tian, R. Xiong, J. Lu, C. Chen, And W. Shen, Battery State-of-charge Estimation Amid Dynamic Usage With Physics-informed Deep Learning, Energy Storage Mater., Vol. 50, Pp. 718729, Sep. 2022. </a:t>
            </a:r>
          </a:p>
          <a:p>
            <a:pPr marL="514350" indent="-514350" algn="just" eaLnBrk="1" hangingPunct="1">
              <a:buFont typeface="Arial" panose="020B0604020202020204" pitchFamily="34" charset="0"/>
              <a:buAutoNum type="arabicPeriod"/>
            </a:pPr>
            <a:r>
              <a:rPr lang="en-IN" altLang="en-US" sz="1800" cap="none" dirty="0">
                <a:latin typeface="Times New Roman" panose="02020603050405020304" pitchFamily="18" charset="0"/>
                <a:cs typeface="Times New Roman" panose="02020603050405020304" pitchFamily="18" charset="0"/>
              </a:rPr>
              <a:t>A. Varshney, A. Singh, A. A. Pradeep, A. Joseph, And P. </a:t>
            </a:r>
            <a:r>
              <a:rPr lang="en-IN" altLang="en-US" sz="1800" cap="none" dirty="0" err="1">
                <a:latin typeface="Times New Roman" panose="02020603050405020304" pitchFamily="18" charset="0"/>
                <a:cs typeface="Times New Roman" panose="02020603050405020304" pitchFamily="18" charset="0"/>
              </a:rPr>
              <a:t>Gopakumar</a:t>
            </a:r>
            <a:r>
              <a:rPr lang="en-IN" altLang="en-US" sz="1800" cap="none" dirty="0">
                <a:latin typeface="Times New Roman" panose="02020603050405020304" pitchFamily="18" charset="0"/>
                <a:cs typeface="Times New Roman" panose="02020603050405020304" pitchFamily="18" charset="0"/>
              </a:rPr>
              <a:t>, Monitoring State Of Health And State Of Charge Of Lithium-ion Batteries </a:t>
            </a:r>
            <a:r>
              <a:rPr lang="en-IN" altLang="en-US" sz="1800" cap="none" dirty="0" err="1">
                <a:latin typeface="Times New Roman" panose="02020603050405020304" pitchFamily="18" charset="0"/>
                <a:cs typeface="Times New Roman" panose="02020603050405020304" pitchFamily="18" charset="0"/>
              </a:rPr>
              <a:t>Usingmachinelearningtechniques</a:t>
            </a:r>
            <a:r>
              <a:rPr lang="en-IN" altLang="en-US" sz="1800" cap="none" dirty="0">
                <a:latin typeface="Times New Roman" panose="02020603050405020304" pitchFamily="18" charset="0"/>
                <a:cs typeface="Times New Roman" panose="02020603050405020304" pitchFamily="18" charset="0"/>
              </a:rPr>
              <a:t>, Inproc.Ieee5thint.Conf.Condition Assessment Techn. </a:t>
            </a:r>
            <a:r>
              <a:rPr lang="en-IN" altLang="en-US" sz="1800" cap="none" dirty="0" err="1">
                <a:latin typeface="Times New Roman" panose="02020603050405020304" pitchFamily="18" charset="0"/>
                <a:cs typeface="Times New Roman" panose="02020603050405020304" pitchFamily="18" charset="0"/>
              </a:rPr>
              <a:t>Electr</a:t>
            </a:r>
            <a:r>
              <a:rPr lang="en-IN" altLang="en-US" sz="1800" cap="none" dirty="0">
                <a:latin typeface="Times New Roman" panose="02020603050405020304" pitchFamily="18" charset="0"/>
                <a:cs typeface="Times New Roman" panose="02020603050405020304" pitchFamily="18" charset="0"/>
              </a:rPr>
              <a:t>. Syst. (CATCON), Dec. 2021, Pp. 022027.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13334" y="508765"/>
            <a:ext cx="6517330" cy="1184274"/>
          </a:xfrm>
        </p:spPr>
        <p:txBody>
          <a:bodyPr>
            <a:normAutofit/>
          </a:bodyPr>
          <a:lstStyle/>
          <a:p>
            <a:pPr algn="ctr"/>
            <a:r>
              <a:rPr lang="en-IN" sz="2800" b="1" dirty="0">
                <a:latin typeface="Times New Roman" panose="02020603050405020304" pitchFamily="18" charset="0"/>
                <a:cs typeface="Times New Roman" panose="02020603050405020304" pitchFamily="18" charset="0"/>
              </a:rPr>
              <a:t>OBJECTIVES </a:t>
            </a:r>
          </a:p>
        </p:txBody>
      </p:sp>
      <p:sp>
        <p:nvSpPr>
          <p:cNvPr id="4" name="Rectangle 1">
            <a:extLst>
              <a:ext uri="{FF2B5EF4-FFF2-40B4-BE49-F238E27FC236}">
                <a16:creationId xmlns:a16="http://schemas.microsoft.com/office/drawing/2014/main" id="{60EBAEA5-B30D-BC41-779C-AE69C7A733B1}"/>
              </a:ext>
            </a:extLst>
          </p:cNvPr>
          <p:cNvSpPr>
            <a:spLocks noGrp="1" noChangeArrowheads="1"/>
          </p:cNvSpPr>
          <p:nvPr>
            <p:ph idx="1"/>
          </p:nvPr>
        </p:nvSpPr>
        <p:spPr bwMode="auto">
          <a:xfrm>
            <a:off x="896902" y="1997839"/>
            <a:ext cx="735019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Our aim was to build a system that could monitor the condition of an EV battery using IoT</a:t>
            </a:r>
            <a:r>
              <a:rPr lang="en-US" altLang="en-US" sz="1800" cap="none" dirty="0">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wanted to make the battery smarter by adding automatic safety responses so if something goes wrong, like too much heat or low voltage, the system can protect </a:t>
            </a:r>
            <a:r>
              <a:rPr lang="en-US" altLang="en-US" sz="1800" cap="none" dirty="0">
                <a:latin typeface="Times New Roman" panose="02020603050405020304" pitchFamily="18" charset="0"/>
                <a:cs typeface="Times New Roman" panose="02020603050405020304" pitchFamily="18" charset="0"/>
              </a:rPr>
              <a:t>the Battery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also focused on helping users take better care of their batteries by giving them early warnings and remote access, so they can fix small problems before they become big ones.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EACD-BFCC-ECF8-B88E-B86DBCDE5ABA}"/>
              </a:ext>
            </a:extLst>
          </p:cNvPr>
          <p:cNvSpPr>
            <a:spLocks noGrp="1"/>
          </p:cNvSpPr>
          <p:nvPr>
            <p:ph type="title"/>
          </p:nvPr>
        </p:nvSpPr>
        <p:spPr>
          <a:xfrm>
            <a:off x="856060" y="2486647"/>
            <a:ext cx="7429499" cy="1239779"/>
          </a:xfrm>
        </p:spPr>
        <p:txBody>
          <a:bodyPr/>
          <a:lstStyle/>
          <a:p>
            <a:pPr algn="ctr"/>
            <a:r>
              <a:rPr lang="en-US" b="1" dirty="0">
                <a:latin typeface="Times New Roman" panose="02020603050405020304" pitchFamily="18" charset="0"/>
                <a:cs typeface="Times New Roman" panose="02020603050405020304" pitchFamily="18" charset="0"/>
              </a:rPr>
              <a:t>THANK YOU !!!</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572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0483-CC55-C6A4-A192-D2B2D64E1589}"/>
              </a:ext>
            </a:extLst>
          </p:cNvPr>
          <p:cNvSpPr>
            <a:spLocks noGrp="1"/>
          </p:cNvSpPr>
          <p:nvPr>
            <p:ph type="title"/>
          </p:nvPr>
        </p:nvSpPr>
        <p:spPr>
          <a:xfrm>
            <a:off x="685332" y="515593"/>
            <a:ext cx="7773338" cy="777663"/>
          </a:xfrm>
        </p:spPr>
        <p:txBody>
          <a:bodyPr>
            <a:normAutofit/>
          </a:bodyPr>
          <a:lstStyle/>
          <a:p>
            <a:pPr algn="ctr"/>
            <a:r>
              <a:rPr lang="en-IN" sz="2800" b="1" dirty="0">
                <a:latin typeface="Times New Roman" panose="02020603050405020304" pitchFamily="18" charset="0"/>
                <a:cs typeface="Times New Roman" panose="02020603050405020304" pitchFamily="18" charset="0"/>
              </a:rPr>
              <a:t>METHODOLOGY</a:t>
            </a:r>
            <a:endParaRPr lang="en-IN" sz="2800" dirty="0"/>
          </a:p>
        </p:txBody>
      </p:sp>
      <p:sp>
        <p:nvSpPr>
          <p:cNvPr id="3" name="Content Placeholder 2">
            <a:extLst>
              <a:ext uri="{FF2B5EF4-FFF2-40B4-BE49-F238E27FC236}">
                <a16:creationId xmlns:a16="http://schemas.microsoft.com/office/drawing/2014/main" id="{DB612885-AC93-22A4-19E1-C5C5040776E3}"/>
              </a:ext>
            </a:extLst>
          </p:cNvPr>
          <p:cNvSpPr>
            <a:spLocks noGrp="1"/>
          </p:cNvSpPr>
          <p:nvPr>
            <p:ph sz="quarter" idx="13"/>
          </p:nvPr>
        </p:nvSpPr>
        <p:spPr>
          <a:xfrm>
            <a:off x="596840" y="1769807"/>
            <a:ext cx="3975160" cy="4326194"/>
          </a:xfrm>
        </p:spPr>
        <p:txBody>
          <a:bodyPr>
            <a:normAutofit/>
          </a:bodyPr>
          <a:lstStyle/>
          <a:p>
            <a:pPr marL="0" indent="0" eaLnBrk="1" hangingPunct="1">
              <a:spcBef>
                <a:spcPct val="0"/>
              </a:spcBef>
              <a:buNone/>
            </a:pPr>
            <a:r>
              <a:rPr lang="en-IN" sz="1600" b="1" dirty="0">
                <a:latin typeface="Times New Roman" panose="02020603050405020304" pitchFamily="18" charset="0"/>
                <a:cs typeface="Times New Roman" panose="02020603050405020304" pitchFamily="18" charset="0"/>
              </a:rPr>
              <a:t>METHODOLOGY</a:t>
            </a:r>
            <a:r>
              <a:rPr lang="en-IN" sz="1600" dirty="0">
                <a:latin typeface="Times New Roman" panose="02020603050405020304" pitchFamily="18" charset="0"/>
                <a:cs typeface="Times New Roman" panose="02020603050405020304" pitchFamily="18" charset="0"/>
              </a:rPr>
              <a:t>:</a:t>
            </a:r>
          </a:p>
          <a:p>
            <a:pPr>
              <a:lnSpc>
                <a:spcPct val="110000"/>
              </a:lnSpc>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Sensor Modules (Temperature, Current, Voltage, and Flame) Collect real-time data from the EV Battery and send it to the Arduino UNO for processing.</a:t>
            </a:r>
          </a:p>
          <a:p>
            <a:pPr>
              <a:lnSpc>
                <a:spcPct val="110000"/>
              </a:lnSpc>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The System checks for Abnormal Conditions by comparing sensor readings against predefined safety thresholds.</a:t>
            </a:r>
          </a:p>
          <a:p>
            <a:pPr>
              <a:lnSpc>
                <a:spcPct val="110000"/>
              </a:lnSpc>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If an anomaly is detected, the relay disconnects the battery and the data is uploaded to the IOT Cloud for remote monitoring and alerting.</a:t>
            </a:r>
            <a:endParaRPr lang="en-IN" sz="1600" cap="none"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DA5B139-251C-4346-3043-0CB5AD766158}"/>
              </a:ext>
            </a:extLst>
          </p:cNvPr>
          <p:cNvPicPr>
            <a:picLocks noChangeAspect="1"/>
          </p:cNvPicPr>
          <p:nvPr/>
        </p:nvPicPr>
        <p:blipFill>
          <a:blip r:embed="rId2"/>
          <a:stretch>
            <a:fillRect/>
          </a:stretch>
        </p:blipFill>
        <p:spPr>
          <a:xfrm>
            <a:off x="4454951" y="1947863"/>
            <a:ext cx="4092209" cy="330623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41837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CD76-6E52-0373-01D1-BF11E6889A0A}"/>
              </a:ext>
            </a:extLst>
          </p:cNvPr>
          <p:cNvSpPr>
            <a:spLocks noGrp="1"/>
          </p:cNvSpPr>
          <p:nvPr>
            <p:ph type="title"/>
          </p:nvPr>
        </p:nvSpPr>
        <p:spPr>
          <a:xfrm>
            <a:off x="763990" y="421372"/>
            <a:ext cx="7773338" cy="866153"/>
          </a:xfrm>
        </p:spPr>
        <p:txBody>
          <a:bodyPr>
            <a:normAutofit/>
          </a:bodyPr>
          <a:lstStyle/>
          <a:p>
            <a:pPr algn="ctr"/>
            <a:r>
              <a:rPr lang="en-IN" altLang="en-US" sz="2800" b="1" dirty="0">
                <a:latin typeface="Times New Roman" panose="02020603050405020304" pitchFamily="18" charset="0"/>
                <a:cs typeface="Times New Roman" panose="02020603050405020304" pitchFamily="18" charset="0"/>
              </a:rPr>
              <a:t>LITERATURE SURVEY</a:t>
            </a:r>
            <a:endParaRPr lang="en-IN" sz="2800" dirty="0"/>
          </a:p>
        </p:txBody>
      </p:sp>
      <p:graphicFrame>
        <p:nvGraphicFramePr>
          <p:cNvPr id="5" name="Content Placeholder 4">
            <a:extLst>
              <a:ext uri="{FF2B5EF4-FFF2-40B4-BE49-F238E27FC236}">
                <a16:creationId xmlns:a16="http://schemas.microsoft.com/office/drawing/2014/main" id="{FD9DF17D-5CF9-D0F8-6E69-AAB0B982AF64}"/>
              </a:ext>
            </a:extLst>
          </p:cNvPr>
          <p:cNvGraphicFramePr>
            <a:graphicFrameLocks noGrp="1"/>
          </p:cNvGraphicFramePr>
          <p:nvPr>
            <p:ph sz="quarter" idx="13"/>
            <p:extLst>
              <p:ext uri="{D42A27DB-BD31-4B8C-83A1-F6EECF244321}">
                <p14:modId xmlns:p14="http://schemas.microsoft.com/office/powerpoint/2010/main" val="3328625958"/>
              </p:ext>
            </p:extLst>
          </p:nvPr>
        </p:nvGraphicFramePr>
        <p:xfrm>
          <a:off x="580103" y="1519106"/>
          <a:ext cx="8160774" cy="4492943"/>
        </p:xfrm>
        <a:graphic>
          <a:graphicData uri="http://schemas.openxmlformats.org/drawingml/2006/table">
            <a:tbl>
              <a:tblPr firstRow="1" bandRow="1">
                <a:tableStyleId>{5940675A-B579-460E-94D1-54222C63F5DA}</a:tableStyleId>
              </a:tblPr>
              <a:tblGrid>
                <a:gridCol w="668594">
                  <a:extLst>
                    <a:ext uri="{9D8B030D-6E8A-4147-A177-3AD203B41FA5}">
                      <a16:colId xmlns:a16="http://schemas.microsoft.com/office/drawing/2014/main" val="1083095305"/>
                    </a:ext>
                  </a:extLst>
                </a:gridCol>
                <a:gridCol w="2487561">
                  <a:extLst>
                    <a:ext uri="{9D8B030D-6E8A-4147-A177-3AD203B41FA5}">
                      <a16:colId xmlns:a16="http://schemas.microsoft.com/office/drawing/2014/main" val="885420311"/>
                    </a:ext>
                  </a:extLst>
                </a:gridCol>
                <a:gridCol w="1592826">
                  <a:extLst>
                    <a:ext uri="{9D8B030D-6E8A-4147-A177-3AD203B41FA5}">
                      <a16:colId xmlns:a16="http://schemas.microsoft.com/office/drawing/2014/main" val="274078788"/>
                    </a:ext>
                  </a:extLst>
                </a:gridCol>
                <a:gridCol w="1775706">
                  <a:extLst>
                    <a:ext uri="{9D8B030D-6E8A-4147-A177-3AD203B41FA5}">
                      <a16:colId xmlns:a16="http://schemas.microsoft.com/office/drawing/2014/main" val="1768598824"/>
                    </a:ext>
                  </a:extLst>
                </a:gridCol>
                <a:gridCol w="1636087">
                  <a:extLst>
                    <a:ext uri="{9D8B030D-6E8A-4147-A177-3AD203B41FA5}">
                      <a16:colId xmlns:a16="http://schemas.microsoft.com/office/drawing/2014/main" val="2010216495"/>
                    </a:ext>
                  </a:extLst>
                </a:gridCol>
              </a:tblGrid>
              <a:tr h="364280">
                <a:tc>
                  <a:txBody>
                    <a:bodyPr/>
                    <a:lstStyle/>
                    <a:p>
                      <a:pPr algn="ctr"/>
                      <a:r>
                        <a:rPr lang="en-IN" sz="1500" b="1" dirty="0" err="1">
                          <a:latin typeface="Times New Roman" panose="02020603050405020304" pitchFamily="18" charset="0"/>
                          <a:cs typeface="Times New Roman" panose="02020603050405020304" pitchFamily="18" charset="0"/>
                        </a:rPr>
                        <a:t>S.No</a:t>
                      </a:r>
                      <a:endParaRPr lang="en-IN" sz="1500" b="1" dirty="0">
                        <a:latin typeface="Times New Roman" panose="02020603050405020304" pitchFamily="18" charset="0"/>
                        <a:cs typeface="Times New Roman" panose="02020603050405020304" pitchFamily="18" charset="0"/>
                      </a:endParaRPr>
                    </a:p>
                  </a:txBody>
                  <a:tcPr marT="45718" marB="45718" anchor="ctr"/>
                </a:tc>
                <a:tc>
                  <a:txBody>
                    <a:bodyPr/>
                    <a:lstStyle/>
                    <a:p>
                      <a:pPr algn="ctr"/>
                      <a:r>
                        <a:rPr lang="en-IN" sz="1500" b="1">
                          <a:latin typeface="Times New Roman" panose="02020603050405020304" pitchFamily="18" charset="0"/>
                          <a:cs typeface="Times New Roman" panose="02020603050405020304" pitchFamily="18" charset="0"/>
                        </a:rPr>
                        <a:t>Name, Author Name</a:t>
                      </a:r>
                      <a:r>
                        <a:rPr lang="en-IN" sz="1500" b="1" baseline="0">
                          <a:latin typeface="Times New Roman" panose="02020603050405020304" pitchFamily="18" charset="0"/>
                          <a:cs typeface="Times New Roman" panose="02020603050405020304" pitchFamily="18" charset="0"/>
                        </a:rPr>
                        <a:t>, Year </a:t>
                      </a:r>
                      <a:endParaRPr lang="en-IN" sz="1500" b="1" dirty="0">
                        <a:latin typeface="Times New Roman" panose="02020603050405020304" pitchFamily="18" charset="0"/>
                        <a:cs typeface="Times New Roman" panose="02020603050405020304" pitchFamily="18" charset="0"/>
                      </a:endParaRPr>
                    </a:p>
                  </a:txBody>
                  <a:tcPr marT="45718" marB="45718" anchor="ctr"/>
                </a:tc>
                <a:tc>
                  <a:txBody>
                    <a:bodyPr/>
                    <a:lstStyle/>
                    <a:p>
                      <a:pPr algn="ctr"/>
                      <a:r>
                        <a:rPr lang="en-IN" sz="1500" b="1">
                          <a:latin typeface="Times New Roman" panose="02020603050405020304" pitchFamily="18" charset="0"/>
                          <a:cs typeface="Times New Roman" panose="02020603050405020304" pitchFamily="18" charset="0"/>
                        </a:rPr>
                        <a:t>Publication</a:t>
                      </a:r>
                      <a:endParaRPr lang="en-IN" sz="1500" b="1" dirty="0">
                        <a:latin typeface="Times New Roman" panose="02020603050405020304" pitchFamily="18" charset="0"/>
                        <a:cs typeface="Times New Roman" panose="02020603050405020304" pitchFamily="18" charset="0"/>
                      </a:endParaRPr>
                    </a:p>
                  </a:txBody>
                  <a:tcPr marT="45718" marB="45718" anchor="ctr"/>
                </a:tc>
                <a:tc>
                  <a:txBody>
                    <a:bodyPr/>
                    <a:lstStyle/>
                    <a:p>
                      <a:pPr algn="ctr"/>
                      <a:r>
                        <a:rPr lang="en-IN" sz="1500" b="1" dirty="0">
                          <a:latin typeface="Times New Roman" panose="02020603050405020304" pitchFamily="18" charset="0"/>
                          <a:cs typeface="Times New Roman" panose="02020603050405020304" pitchFamily="18" charset="0"/>
                        </a:rPr>
                        <a:t>Methodology</a:t>
                      </a:r>
                    </a:p>
                  </a:txBody>
                  <a:tcPr marT="45718" marB="45718" anchor="ctr"/>
                </a:tc>
                <a:tc>
                  <a:txBody>
                    <a:bodyPr/>
                    <a:lstStyle/>
                    <a:p>
                      <a:pPr algn="ctr"/>
                      <a:r>
                        <a:rPr lang="en-IN" sz="1500" b="1" dirty="0">
                          <a:latin typeface="Times New Roman" panose="02020603050405020304" pitchFamily="18" charset="0"/>
                          <a:cs typeface="Times New Roman" panose="02020603050405020304" pitchFamily="18" charset="0"/>
                        </a:rPr>
                        <a:t>Drawbacks</a:t>
                      </a:r>
                    </a:p>
                  </a:txBody>
                  <a:tcPr marT="45718" marB="45718" anchor="ctr"/>
                </a:tc>
                <a:extLst>
                  <a:ext uri="{0D108BD9-81ED-4DB2-BD59-A6C34878D82A}">
                    <a16:rowId xmlns:a16="http://schemas.microsoft.com/office/drawing/2014/main" val="726456439"/>
                  </a:ext>
                </a:extLst>
              </a:tr>
              <a:tr h="1752379">
                <a:tc>
                  <a:txBody>
                    <a:bodyPr/>
                    <a:lstStyle/>
                    <a:p>
                      <a:pPr algn="ctr"/>
                      <a:r>
                        <a:rPr lang="en-IN" sz="1500">
                          <a:latin typeface="Times New Roman" panose="02020603050405020304" pitchFamily="18" charset="0"/>
                          <a:cs typeface="Times New Roman" panose="02020603050405020304" pitchFamily="18" charset="0"/>
                        </a:rPr>
                        <a:t>1.</a:t>
                      </a:r>
                      <a:endParaRPr lang="en-IN" sz="1500" dirty="0">
                        <a:latin typeface="Times New Roman" panose="02020603050405020304" pitchFamily="18" charset="0"/>
                        <a:cs typeface="Times New Roman" panose="02020603050405020304" pitchFamily="18" charset="0"/>
                      </a:endParaRPr>
                    </a:p>
                  </a:txBody>
                  <a:tcPr marT="45718" marB="45718" anchor="ctr"/>
                </a:tc>
                <a:tc>
                  <a:txBody>
                    <a:bodyPr/>
                    <a:lstStyle/>
                    <a:p>
                      <a:r>
                        <a:rPr lang="en-IN" sz="1500" kern="1200" dirty="0">
                          <a:solidFill>
                            <a:schemeClr val="tx1"/>
                          </a:solidFill>
                          <a:effectLst/>
                          <a:latin typeface="Times New Roman" panose="02020603050405020304" pitchFamily="18" charset="0"/>
                          <a:ea typeface="+mn-ea"/>
                          <a:cs typeface="Times New Roman" panose="02020603050405020304" pitchFamily="18" charset="0"/>
                        </a:rPr>
                        <a:t>IoT-Based Battery Monitoring System in E-Vehicle</a:t>
                      </a:r>
                    </a:p>
                    <a:p>
                      <a:r>
                        <a:rPr lang="en-US" sz="1500" b="1" dirty="0">
                          <a:latin typeface="Times New Roman" panose="02020603050405020304" pitchFamily="18" charset="0"/>
                          <a:cs typeface="Times New Roman" panose="02020603050405020304" pitchFamily="18" charset="0"/>
                        </a:rPr>
                        <a:t>Authors</a:t>
                      </a:r>
                      <a:r>
                        <a:rPr lang="en-US" sz="1500" dirty="0">
                          <a:latin typeface="Times New Roman" panose="02020603050405020304" pitchFamily="18" charset="0"/>
                          <a:cs typeface="Times New Roman" panose="02020603050405020304" pitchFamily="18" charset="0"/>
                        </a:rPr>
                        <a:t>: </a:t>
                      </a:r>
                      <a:r>
                        <a:rPr lang="en-IN" sz="1500" i="1" kern="1200" dirty="0">
                          <a:solidFill>
                            <a:schemeClr val="tx1"/>
                          </a:solidFill>
                          <a:effectLst/>
                          <a:latin typeface="Times New Roman" panose="02020603050405020304" pitchFamily="18" charset="0"/>
                          <a:ea typeface="+mn-ea"/>
                          <a:cs typeface="Times New Roman" panose="02020603050405020304" pitchFamily="18" charset="0"/>
                        </a:rPr>
                        <a:t>J. Nagendran, R. Vasanth, J. </a:t>
                      </a:r>
                      <a:r>
                        <a:rPr lang="en-IN" sz="1500" i="1" kern="1200" dirty="0" err="1">
                          <a:solidFill>
                            <a:schemeClr val="tx1"/>
                          </a:solidFill>
                          <a:effectLst/>
                          <a:latin typeface="Times New Roman" panose="02020603050405020304" pitchFamily="18" charset="0"/>
                          <a:ea typeface="+mn-ea"/>
                          <a:cs typeface="Times New Roman" panose="02020603050405020304" pitchFamily="18" charset="0"/>
                        </a:rPr>
                        <a:t>Tamizharasan</a:t>
                      </a:r>
                      <a:r>
                        <a:rPr lang="en-IN" sz="1500" i="1" kern="1200" dirty="0">
                          <a:solidFill>
                            <a:schemeClr val="tx1"/>
                          </a:solidFill>
                          <a:effectLst/>
                          <a:latin typeface="Times New Roman" panose="02020603050405020304" pitchFamily="18" charset="0"/>
                          <a:ea typeface="+mn-ea"/>
                          <a:cs typeface="Times New Roman" panose="02020603050405020304" pitchFamily="18" charset="0"/>
                        </a:rPr>
                        <a:t>, P.A. Anas, G. </a:t>
                      </a:r>
                      <a:r>
                        <a:rPr lang="en-IN" sz="1500" i="1" kern="1200" dirty="0" err="1">
                          <a:solidFill>
                            <a:schemeClr val="tx1"/>
                          </a:solidFill>
                          <a:effectLst/>
                          <a:latin typeface="Times New Roman" panose="02020603050405020304" pitchFamily="18" charset="0"/>
                          <a:ea typeface="+mn-ea"/>
                          <a:cs typeface="Times New Roman" panose="02020603050405020304" pitchFamily="18" charset="0"/>
                        </a:rPr>
                        <a:t>Swathisri</a:t>
                      </a:r>
                      <a:endParaRPr lang="en-US" sz="1500" dirty="0">
                        <a:latin typeface="Times New Roman" panose="02020603050405020304" pitchFamily="18" charset="0"/>
                        <a:cs typeface="Times New Roman" panose="02020603050405020304" pitchFamily="18" charset="0"/>
                      </a:endParaRPr>
                    </a:p>
                    <a:p>
                      <a:r>
                        <a:rPr lang="en-US" sz="1500" b="1" dirty="0">
                          <a:latin typeface="Times New Roman" panose="02020603050405020304" pitchFamily="18" charset="0"/>
                          <a:cs typeface="Times New Roman" panose="02020603050405020304" pitchFamily="18" charset="0"/>
                        </a:rPr>
                        <a:t>Year</a:t>
                      </a:r>
                      <a:r>
                        <a:rPr lang="en-US" sz="1500" dirty="0">
                          <a:latin typeface="Times New Roman" panose="02020603050405020304" pitchFamily="18" charset="0"/>
                          <a:cs typeface="Times New Roman" panose="02020603050405020304" pitchFamily="18" charset="0"/>
                        </a:rPr>
                        <a:t>: 2024</a:t>
                      </a:r>
                    </a:p>
                  </a:txBody>
                  <a:tcPr marT="45718" marB="45718" anchor="ctr"/>
                </a:tc>
                <a:tc>
                  <a:txBody>
                    <a:bodyPr/>
                    <a:lstStyle/>
                    <a:p>
                      <a:pPr algn="ctr"/>
                      <a:r>
                        <a:rPr lang="en-IN" sz="1500" i="0" kern="1200" dirty="0">
                          <a:solidFill>
                            <a:schemeClr val="tx1"/>
                          </a:solidFill>
                          <a:effectLst/>
                          <a:latin typeface="Times New Roman" panose="02020603050405020304" pitchFamily="18" charset="0"/>
                          <a:ea typeface="+mn-ea"/>
                          <a:cs typeface="Times New Roman" panose="02020603050405020304" pitchFamily="18" charset="0"/>
                        </a:rPr>
                        <a:t>International Journal of New Innovations in Engineering and Technology </a:t>
                      </a:r>
                      <a:endParaRPr lang="en-IN" sz="1500" i="0" dirty="0">
                        <a:latin typeface="Times New Roman" panose="02020603050405020304" pitchFamily="18" charset="0"/>
                        <a:cs typeface="Times New Roman" panose="02020603050405020304" pitchFamily="18" charset="0"/>
                      </a:endParaRPr>
                    </a:p>
                  </a:txBody>
                  <a:tcPr marT="45718" marB="45718" anchor="ctr"/>
                </a:tc>
                <a:tc>
                  <a:txBody>
                    <a:bodyPr/>
                    <a:lstStyle/>
                    <a:p>
                      <a:pPr algn="ctr"/>
                      <a:r>
                        <a:rPr lang="en-IN" sz="1500" kern="1200" dirty="0">
                          <a:solidFill>
                            <a:schemeClr val="tx1"/>
                          </a:solidFill>
                          <a:effectLst/>
                          <a:latin typeface="Times New Roman" panose="02020603050405020304" pitchFamily="18" charset="0"/>
                          <a:ea typeface="+mn-ea"/>
                          <a:cs typeface="Times New Roman" panose="02020603050405020304" pitchFamily="18" charset="0"/>
                        </a:rPr>
                        <a:t>Uses IoT sensors for real-time monitoring of battery voltage, current, and temperature. Data is sent to a cloud server for analysis and display.</a:t>
                      </a:r>
                      <a:endParaRPr lang="en-IN" sz="1500" dirty="0">
                        <a:latin typeface="Times New Roman" panose="02020603050405020304" pitchFamily="18" charset="0"/>
                        <a:cs typeface="Times New Roman" panose="02020603050405020304" pitchFamily="18" charset="0"/>
                      </a:endParaRPr>
                    </a:p>
                  </a:txBody>
                  <a:tcPr marT="45718" marB="45718" anchor="ctr"/>
                </a:tc>
                <a:tc>
                  <a:txBody>
                    <a:bodyPr/>
                    <a:lstStyle/>
                    <a:p>
                      <a:pPr algn="ctr"/>
                      <a:r>
                        <a:rPr lang="en-IN" sz="1500" kern="1200" dirty="0">
                          <a:solidFill>
                            <a:schemeClr val="tx1"/>
                          </a:solidFill>
                          <a:effectLst/>
                          <a:latin typeface="Times New Roman" panose="02020603050405020304" pitchFamily="18" charset="0"/>
                          <a:ea typeface="+mn-ea"/>
                          <a:cs typeface="Times New Roman" panose="02020603050405020304" pitchFamily="18" charset="0"/>
                        </a:rPr>
                        <a:t>No detailed predictive analytics for battery failure prevention.</a:t>
                      </a:r>
                      <a:endParaRPr lang="en-IN" sz="1500" dirty="0">
                        <a:latin typeface="Times New Roman" panose="02020603050405020304" pitchFamily="18" charset="0"/>
                        <a:cs typeface="Times New Roman" panose="02020603050405020304" pitchFamily="18" charset="0"/>
                      </a:endParaRPr>
                    </a:p>
                  </a:txBody>
                  <a:tcPr marT="45718" marB="45718" anchor="ctr"/>
                </a:tc>
                <a:extLst>
                  <a:ext uri="{0D108BD9-81ED-4DB2-BD59-A6C34878D82A}">
                    <a16:rowId xmlns:a16="http://schemas.microsoft.com/office/drawing/2014/main" val="2559838497"/>
                  </a:ext>
                </a:extLst>
              </a:tr>
              <a:tr h="2208427">
                <a:tc>
                  <a:txBody>
                    <a:bodyPr/>
                    <a:lstStyle/>
                    <a:p>
                      <a:pPr algn="ctr"/>
                      <a:r>
                        <a:rPr lang="en-IN" sz="1500">
                          <a:latin typeface="Times New Roman" panose="02020603050405020304" pitchFamily="18" charset="0"/>
                          <a:cs typeface="Times New Roman" panose="02020603050405020304" pitchFamily="18" charset="0"/>
                        </a:rPr>
                        <a:t>2.</a:t>
                      </a:r>
                      <a:endParaRPr lang="en-IN" sz="1500" dirty="0">
                        <a:latin typeface="Times New Roman" panose="02020603050405020304" pitchFamily="18" charset="0"/>
                        <a:cs typeface="Times New Roman" panose="02020603050405020304" pitchFamily="18" charset="0"/>
                      </a:endParaRPr>
                    </a:p>
                  </a:txBody>
                  <a:tcPr marT="45718" marB="45718" anchor="ctr"/>
                </a:tc>
                <a:tc>
                  <a:txBody>
                    <a:bodyPr/>
                    <a:lstStyle/>
                    <a:p>
                      <a:r>
                        <a:rPr lang="en-IN" sz="1500" kern="1200">
                          <a:solidFill>
                            <a:schemeClr val="tx1"/>
                          </a:solidFill>
                          <a:effectLst/>
                          <a:latin typeface="Times New Roman" panose="02020603050405020304" pitchFamily="18" charset="0"/>
                          <a:ea typeface="+mn-ea"/>
                          <a:cs typeface="Times New Roman" panose="02020603050405020304" pitchFamily="18" charset="0"/>
                        </a:rPr>
                        <a:t>A Basic Battery Management System Design with IoT Feature for LiFePO4 Batteries</a:t>
                      </a:r>
                    </a:p>
                    <a:p>
                      <a:r>
                        <a:rPr lang="en-US" sz="1500" b="1">
                          <a:latin typeface="Times New Roman" panose="02020603050405020304" pitchFamily="18" charset="0"/>
                          <a:cs typeface="Times New Roman" panose="02020603050405020304" pitchFamily="18" charset="0"/>
                        </a:rPr>
                        <a:t>Authors</a:t>
                      </a:r>
                      <a:r>
                        <a:rPr lang="en-US" sz="1500">
                          <a:latin typeface="Times New Roman" panose="02020603050405020304" pitchFamily="18" charset="0"/>
                          <a:cs typeface="Times New Roman" panose="02020603050405020304" pitchFamily="18" charset="0"/>
                        </a:rPr>
                        <a:t>: </a:t>
                      </a:r>
                      <a:r>
                        <a:rPr lang="en-IN" sz="1500" i="1" kern="1200">
                          <a:solidFill>
                            <a:schemeClr val="tx1"/>
                          </a:solidFill>
                          <a:effectLst/>
                          <a:latin typeface="Times New Roman" panose="02020603050405020304" pitchFamily="18" charset="0"/>
                          <a:ea typeface="+mn-ea"/>
                          <a:cs typeface="Times New Roman" panose="02020603050405020304" pitchFamily="18" charset="0"/>
                        </a:rPr>
                        <a:t>İlker Aydın, Özgür Üstün</a:t>
                      </a:r>
                      <a:endParaRPr lang="en-US" sz="1500">
                        <a:latin typeface="Times New Roman" panose="02020603050405020304" pitchFamily="18" charset="0"/>
                        <a:cs typeface="Times New Roman" panose="02020603050405020304" pitchFamily="18" charset="0"/>
                      </a:endParaRPr>
                    </a:p>
                    <a:p>
                      <a:r>
                        <a:rPr lang="en-US" sz="1500" b="1">
                          <a:latin typeface="Times New Roman" panose="02020603050405020304" pitchFamily="18" charset="0"/>
                          <a:cs typeface="Times New Roman" panose="02020603050405020304" pitchFamily="18" charset="0"/>
                        </a:rPr>
                        <a:t>Year</a:t>
                      </a:r>
                      <a:r>
                        <a:rPr lang="en-US" sz="1500">
                          <a:latin typeface="Times New Roman" panose="02020603050405020304" pitchFamily="18" charset="0"/>
                          <a:cs typeface="Times New Roman" panose="02020603050405020304" pitchFamily="18" charset="0"/>
                        </a:rPr>
                        <a:t>: 2023</a:t>
                      </a:r>
                      <a:endParaRPr lang="en-IN" sz="1500" dirty="0">
                        <a:latin typeface="Times New Roman" panose="02020603050405020304" pitchFamily="18" charset="0"/>
                        <a:cs typeface="Times New Roman" panose="02020603050405020304" pitchFamily="18" charset="0"/>
                      </a:endParaRPr>
                    </a:p>
                  </a:txBody>
                  <a:tcPr marT="45718" marB="45718" anchor="ctr"/>
                </a:tc>
                <a:tc>
                  <a:txBody>
                    <a:bodyPr/>
                    <a:lstStyle/>
                    <a:p>
                      <a:pPr algn="ctr"/>
                      <a:r>
                        <a:rPr lang="en-IN" sz="1500" i="0" kern="1200" dirty="0">
                          <a:solidFill>
                            <a:schemeClr val="tx1"/>
                          </a:solidFill>
                          <a:effectLst/>
                          <a:latin typeface="Times New Roman" panose="02020603050405020304" pitchFamily="18" charset="0"/>
                          <a:ea typeface="+mn-ea"/>
                          <a:cs typeface="Times New Roman" panose="02020603050405020304" pitchFamily="18" charset="0"/>
                        </a:rPr>
                        <a:t>Istanbul Technical University </a:t>
                      </a:r>
                      <a:endParaRPr lang="en-IN" sz="1500" i="0" dirty="0">
                        <a:latin typeface="Times New Roman" panose="02020603050405020304" pitchFamily="18" charset="0"/>
                        <a:cs typeface="Times New Roman" panose="02020603050405020304" pitchFamily="18" charset="0"/>
                      </a:endParaRPr>
                    </a:p>
                  </a:txBody>
                  <a:tcPr marT="45718" marB="45718" anchor="ctr"/>
                </a:tc>
                <a:tc>
                  <a:txBody>
                    <a:bodyPr/>
                    <a:lstStyle/>
                    <a:p>
                      <a:pPr algn="ctr"/>
                      <a:r>
                        <a:rPr lang="en-IN" sz="1500" kern="1200">
                          <a:solidFill>
                            <a:schemeClr val="tx1"/>
                          </a:solidFill>
                          <a:effectLst/>
                          <a:latin typeface="Times New Roman" panose="02020603050405020304" pitchFamily="18" charset="0"/>
                          <a:ea typeface="+mn-ea"/>
                          <a:cs typeface="Times New Roman" panose="02020603050405020304" pitchFamily="18" charset="0"/>
                        </a:rPr>
                        <a:t>GSM-based IoT monitoring for charge-discharge control</a:t>
                      </a:r>
                    </a:p>
                    <a:p>
                      <a:pPr algn="ctr"/>
                      <a:r>
                        <a:rPr lang="en-IN" sz="1500" kern="1200">
                          <a:solidFill>
                            <a:schemeClr val="tx1"/>
                          </a:solidFill>
                          <a:effectLst/>
                          <a:latin typeface="Times New Roman" panose="02020603050405020304" pitchFamily="18" charset="0"/>
                          <a:ea typeface="+mn-ea"/>
                          <a:cs typeface="Times New Roman" panose="02020603050405020304" pitchFamily="18" charset="0"/>
                        </a:rPr>
                        <a:t>method.</a:t>
                      </a:r>
                      <a:endParaRPr lang="en-IN" sz="1500" dirty="0">
                        <a:latin typeface="Times New Roman" panose="02020603050405020304" pitchFamily="18" charset="0"/>
                        <a:cs typeface="Times New Roman" panose="02020603050405020304" pitchFamily="18" charset="0"/>
                      </a:endParaRPr>
                    </a:p>
                  </a:txBody>
                  <a:tcPr marT="45718" marB="45718" anchor="ctr"/>
                </a:tc>
                <a:tc>
                  <a:txBody>
                    <a:bodyPr/>
                    <a:lstStyle/>
                    <a:p>
                      <a:pPr algn="ctr"/>
                      <a:r>
                        <a:rPr lang="en-US" sz="1500" dirty="0">
                          <a:latin typeface="Times New Roman" panose="02020603050405020304" pitchFamily="18" charset="0"/>
                          <a:cs typeface="Times New Roman" panose="02020603050405020304" pitchFamily="18" charset="0"/>
                        </a:rPr>
                        <a:t>It uses traditional model based methods which is more susceptible to inaccuracies and cumulative errors than data driven approaches.</a:t>
                      </a:r>
                      <a:endParaRPr lang="en-IN" sz="1500" dirty="0">
                        <a:latin typeface="Times New Roman" panose="02020603050405020304" pitchFamily="18" charset="0"/>
                        <a:cs typeface="Times New Roman" panose="02020603050405020304" pitchFamily="18" charset="0"/>
                      </a:endParaRPr>
                    </a:p>
                  </a:txBody>
                  <a:tcPr marT="45718" marB="45718" anchor="ctr"/>
                </a:tc>
                <a:extLst>
                  <a:ext uri="{0D108BD9-81ED-4DB2-BD59-A6C34878D82A}">
                    <a16:rowId xmlns:a16="http://schemas.microsoft.com/office/drawing/2014/main" val="3501630876"/>
                  </a:ext>
                </a:extLst>
              </a:tr>
            </a:tbl>
          </a:graphicData>
        </a:graphic>
      </p:graphicFrame>
    </p:spTree>
    <p:extLst>
      <p:ext uri="{BB962C8B-B14F-4D97-AF65-F5344CB8AC3E}">
        <p14:creationId xmlns:p14="http://schemas.microsoft.com/office/powerpoint/2010/main" val="2903565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5A32-F395-8832-B60D-68D052694DBD}"/>
              </a:ext>
            </a:extLst>
          </p:cNvPr>
          <p:cNvSpPr>
            <a:spLocks noGrp="1"/>
          </p:cNvSpPr>
          <p:nvPr>
            <p:ph type="title"/>
          </p:nvPr>
        </p:nvSpPr>
        <p:spPr>
          <a:xfrm>
            <a:off x="763990" y="431706"/>
            <a:ext cx="7773338" cy="816992"/>
          </a:xfrm>
        </p:spPr>
        <p:txBody>
          <a:bodyPr>
            <a:normAutofit/>
          </a:bodyPr>
          <a:lstStyle/>
          <a:p>
            <a:pPr algn="ctr"/>
            <a:r>
              <a:rPr lang="en-IN" altLang="en-US" sz="2800" b="1" dirty="0">
                <a:latin typeface="Times New Roman" panose="02020603050405020304" pitchFamily="18" charset="0"/>
                <a:cs typeface="Times New Roman" panose="02020603050405020304" pitchFamily="18" charset="0"/>
              </a:rPr>
              <a:t>LITERATURE SURVEY</a:t>
            </a:r>
            <a:endParaRPr lang="en-IN" sz="2800" dirty="0"/>
          </a:p>
        </p:txBody>
      </p:sp>
      <p:graphicFrame>
        <p:nvGraphicFramePr>
          <p:cNvPr id="4" name="Content Placeholder 3">
            <a:extLst>
              <a:ext uri="{FF2B5EF4-FFF2-40B4-BE49-F238E27FC236}">
                <a16:creationId xmlns:a16="http://schemas.microsoft.com/office/drawing/2014/main" id="{B9A5C670-B091-6C8A-F603-D8B1D2F72EFD}"/>
              </a:ext>
            </a:extLst>
          </p:cNvPr>
          <p:cNvGraphicFramePr>
            <a:graphicFrameLocks noGrp="1"/>
          </p:cNvGraphicFramePr>
          <p:nvPr>
            <p:ph sz="quarter" idx="13"/>
            <p:extLst>
              <p:ext uri="{D42A27DB-BD31-4B8C-83A1-F6EECF244321}">
                <p14:modId xmlns:p14="http://schemas.microsoft.com/office/powerpoint/2010/main" val="2111948074"/>
              </p:ext>
            </p:extLst>
          </p:nvPr>
        </p:nvGraphicFramePr>
        <p:xfrm>
          <a:off x="491613" y="1504335"/>
          <a:ext cx="8045715" cy="4737670"/>
        </p:xfrm>
        <a:graphic>
          <a:graphicData uri="http://schemas.openxmlformats.org/drawingml/2006/table">
            <a:tbl>
              <a:tblPr firstRow="1" bandRow="1">
                <a:tableStyleId>{5940675A-B579-460E-94D1-54222C63F5DA}</a:tableStyleId>
              </a:tblPr>
              <a:tblGrid>
                <a:gridCol w="718225">
                  <a:extLst>
                    <a:ext uri="{9D8B030D-6E8A-4147-A177-3AD203B41FA5}">
                      <a16:colId xmlns:a16="http://schemas.microsoft.com/office/drawing/2014/main" val="3906166099"/>
                    </a:ext>
                  </a:extLst>
                </a:gridCol>
                <a:gridCol w="2369574">
                  <a:extLst>
                    <a:ext uri="{9D8B030D-6E8A-4147-A177-3AD203B41FA5}">
                      <a16:colId xmlns:a16="http://schemas.microsoft.com/office/drawing/2014/main" val="2373208831"/>
                    </a:ext>
                  </a:extLst>
                </a:gridCol>
                <a:gridCol w="1504335">
                  <a:extLst>
                    <a:ext uri="{9D8B030D-6E8A-4147-A177-3AD203B41FA5}">
                      <a16:colId xmlns:a16="http://schemas.microsoft.com/office/drawing/2014/main" val="491934875"/>
                    </a:ext>
                  </a:extLst>
                </a:gridCol>
                <a:gridCol w="1840599">
                  <a:extLst>
                    <a:ext uri="{9D8B030D-6E8A-4147-A177-3AD203B41FA5}">
                      <a16:colId xmlns:a16="http://schemas.microsoft.com/office/drawing/2014/main" val="3859468738"/>
                    </a:ext>
                  </a:extLst>
                </a:gridCol>
                <a:gridCol w="1612982">
                  <a:extLst>
                    <a:ext uri="{9D8B030D-6E8A-4147-A177-3AD203B41FA5}">
                      <a16:colId xmlns:a16="http://schemas.microsoft.com/office/drawing/2014/main" val="2503242066"/>
                    </a:ext>
                  </a:extLst>
                </a:gridCol>
              </a:tblGrid>
              <a:tr h="668594">
                <a:tc>
                  <a:txBody>
                    <a:bodyPr/>
                    <a:lstStyle/>
                    <a:p>
                      <a:pPr algn="ctr"/>
                      <a:r>
                        <a:rPr lang="en-IN" sz="1500" b="1" dirty="0" err="1">
                          <a:latin typeface="Times New Roman" panose="02020603050405020304" pitchFamily="18" charset="0"/>
                          <a:cs typeface="Times New Roman" panose="02020603050405020304" pitchFamily="18" charset="0"/>
                        </a:rPr>
                        <a:t>S.No</a:t>
                      </a:r>
                      <a:endParaRPr lang="en-IN" sz="1500" b="1" dirty="0">
                        <a:latin typeface="Times New Roman" panose="02020603050405020304" pitchFamily="18" charset="0"/>
                        <a:cs typeface="Times New Roman" panose="02020603050405020304" pitchFamily="18" charset="0"/>
                      </a:endParaRPr>
                    </a:p>
                  </a:txBody>
                  <a:tcPr marT="45719" marB="45719" anchor="ctr"/>
                </a:tc>
                <a:tc>
                  <a:txBody>
                    <a:bodyPr/>
                    <a:lstStyle/>
                    <a:p>
                      <a:pPr algn="ctr"/>
                      <a:r>
                        <a:rPr lang="en-IN" sz="1500" b="1" dirty="0">
                          <a:latin typeface="Times New Roman" panose="02020603050405020304" pitchFamily="18" charset="0"/>
                          <a:cs typeface="Times New Roman" panose="02020603050405020304" pitchFamily="18" charset="0"/>
                        </a:rPr>
                        <a:t>Name, Author Name</a:t>
                      </a:r>
                      <a:r>
                        <a:rPr lang="en-IN" sz="1500" b="1" baseline="0" dirty="0">
                          <a:latin typeface="Times New Roman" panose="02020603050405020304" pitchFamily="18" charset="0"/>
                          <a:cs typeface="Times New Roman" panose="02020603050405020304" pitchFamily="18" charset="0"/>
                        </a:rPr>
                        <a:t>, Year </a:t>
                      </a:r>
                      <a:endParaRPr lang="en-IN" sz="1500" b="1" dirty="0">
                        <a:latin typeface="Times New Roman" panose="02020603050405020304" pitchFamily="18" charset="0"/>
                        <a:cs typeface="Times New Roman" panose="02020603050405020304" pitchFamily="18" charset="0"/>
                      </a:endParaRPr>
                    </a:p>
                  </a:txBody>
                  <a:tcPr marT="45719" marB="45719" anchor="ctr"/>
                </a:tc>
                <a:tc>
                  <a:txBody>
                    <a:bodyPr/>
                    <a:lstStyle/>
                    <a:p>
                      <a:pPr algn="ctr"/>
                      <a:r>
                        <a:rPr lang="en-IN" sz="1500" b="1" dirty="0">
                          <a:latin typeface="Times New Roman" panose="02020603050405020304" pitchFamily="18" charset="0"/>
                          <a:cs typeface="Times New Roman" panose="02020603050405020304" pitchFamily="18" charset="0"/>
                        </a:rPr>
                        <a:t>Publication</a:t>
                      </a:r>
                    </a:p>
                  </a:txBody>
                  <a:tcPr marT="45719" marB="45719" anchor="ctr"/>
                </a:tc>
                <a:tc>
                  <a:txBody>
                    <a:bodyPr/>
                    <a:lstStyle/>
                    <a:p>
                      <a:pPr algn="ctr"/>
                      <a:r>
                        <a:rPr lang="en-IN" sz="1500" b="1" dirty="0">
                          <a:latin typeface="Times New Roman" panose="02020603050405020304" pitchFamily="18" charset="0"/>
                          <a:cs typeface="Times New Roman" panose="02020603050405020304" pitchFamily="18" charset="0"/>
                        </a:rPr>
                        <a:t>Methodology</a:t>
                      </a:r>
                    </a:p>
                  </a:txBody>
                  <a:tcPr marT="45719" marB="45719" anchor="ctr"/>
                </a:tc>
                <a:tc>
                  <a:txBody>
                    <a:bodyPr/>
                    <a:lstStyle/>
                    <a:p>
                      <a:pPr algn="ctr"/>
                      <a:r>
                        <a:rPr lang="en-IN" sz="1500" b="1" dirty="0">
                          <a:latin typeface="Times New Roman" panose="02020603050405020304" pitchFamily="18" charset="0"/>
                          <a:cs typeface="Times New Roman" panose="02020603050405020304" pitchFamily="18" charset="0"/>
                        </a:rPr>
                        <a:t>Drawbacks</a:t>
                      </a:r>
                    </a:p>
                  </a:txBody>
                  <a:tcPr marT="45719" marB="45719" anchor="ctr"/>
                </a:tc>
                <a:extLst>
                  <a:ext uri="{0D108BD9-81ED-4DB2-BD59-A6C34878D82A}">
                    <a16:rowId xmlns:a16="http://schemas.microsoft.com/office/drawing/2014/main" val="3619386585"/>
                  </a:ext>
                </a:extLst>
              </a:tr>
              <a:tr h="1529077">
                <a:tc>
                  <a:txBody>
                    <a:bodyPr/>
                    <a:lstStyle/>
                    <a:p>
                      <a:pPr algn="ctr"/>
                      <a:r>
                        <a:rPr lang="en-IN" sz="1500" dirty="0">
                          <a:latin typeface="Times New Roman" panose="02020603050405020304" pitchFamily="18" charset="0"/>
                          <a:cs typeface="Times New Roman" panose="02020603050405020304" pitchFamily="18" charset="0"/>
                        </a:rPr>
                        <a:t>3.</a:t>
                      </a:r>
                    </a:p>
                  </a:txBody>
                  <a:tcPr marT="45719" marB="45719" anchor="ctr"/>
                </a:tc>
                <a:tc>
                  <a:txBody>
                    <a:bodyPr/>
                    <a:lstStyle/>
                    <a:p>
                      <a:pPr algn="l"/>
                      <a:r>
                        <a:rPr lang="en-US" sz="1500" b="0" dirty="0">
                          <a:latin typeface="Times New Roman" panose="02020603050405020304" pitchFamily="18" charset="0"/>
                          <a:cs typeface="Times New Roman" panose="02020603050405020304" pitchFamily="18" charset="0"/>
                        </a:rPr>
                        <a:t>Arduino based Battery Management System for EV Vehicles</a:t>
                      </a:r>
                    </a:p>
                    <a:p>
                      <a:pPr algn="l"/>
                      <a:r>
                        <a:rPr lang="en-US" sz="1500" b="1" dirty="0">
                          <a:latin typeface="Times New Roman" panose="02020603050405020304" pitchFamily="18" charset="0"/>
                          <a:cs typeface="Times New Roman" panose="02020603050405020304" pitchFamily="18" charset="0"/>
                        </a:rPr>
                        <a:t>Authors</a:t>
                      </a:r>
                      <a:r>
                        <a:rPr lang="en-US" sz="1500" dirty="0">
                          <a:latin typeface="Times New Roman" panose="02020603050405020304" pitchFamily="18" charset="0"/>
                          <a:cs typeface="Times New Roman" panose="02020603050405020304" pitchFamily="18" charset="0"/>
                        </a:rPr>
                        <a:t>: </a:t>
                      </a:r>
                      <a:r>
                        <a:rPr lang="en-IN" sz="1500" i="0" kern="1200" dirty="0">
                          <a:solidFill>
                            <a:schemeClr val="tx1"/>
                          </a:solidFill>
                          <a:effectLst/>
                          <a:latin typeface="Times New Roman" panose="02020603050405020304" pitchFamily="18" charset="0"/>
                          <a:ea typeface="+mn-ea"/>
                          <a:cs typeface="Times New Roman" panose="02020603050405020304" pitchFamily="18" charset="0"/>
                        </a:rPr>
                        <a:t>Samyak </a:t>
                      </a:r>
                      <a:r>
                        <a:rPr lang="en-IN" sz="1500" i="0" kern="1200" dirty="0" err="1">
                          <a:solidFill>
                            <a:schemeClr val="tx1"/>
                          </a:solidFill>
                          <a:effectLst/>
                          <a:latin typeface="Times New Roman" panose="02020603050405020304" pitchFamily="18" charset="0"/>
                          <a:ea typeface="+mn-ea"/>
                          <a:cs typeface="Times New Roman" panose="02020603050405020304" pitchFamily="18" charset="0"/>
                        </a:rPr>
                        <a:t>Nagrale</a:t>
                      </a:r>
                      <a:r>
                        <a:rPr lang="en-IN" sz="1500" i="0" kern="1200" dirty="0">
                          <a:solidFill>
                            <a:schemeClr val="tx1"/>
                          </a:solidFill>
                          <a:effectLst/>
                          <a:latin typeface="Times New Roman" panose="02020603050405020304" pitchFamily="18" charset="0"/>
                          <a:ea typeface="+mn-ea"/>
                          <a:cs typeface="Times New Roman" panose="02020603050405020304" pitchFamily="18" charset="0"/>
                        </a:rPr>
                        <a:t>, Ankit Waghmare, Tanmay </a:t>
                      </a:r>
                      <a:r>
                        <a:rPr lang="en-IN" sz="1500" i="0" kern="1200" dirty="0" err="1">
                          <a:solidFill>
                            <a:schemeClr val="tx1"/>
                          </a:solidFill>
                          <a:effectLst/>
                          <a:latin typeface="Times New Roman" panose="02020603050405020304" pitchFamily="18" charset="0"/>
                          <a:ea typeface="+mn-ea"/>
                          <a:cs typeface="Times New Roman" panose="02020603050405020304" pitchFamily="18" charset="0"/>
                        </a:rPr>
                        <a:t>Sahare</a:t>
                      </a:r>
                      <a:r>
                        <a:rPr lang="en-IN" sz="1500" i="0" kern="1200" dirty="0">
                          <a:solidFill>
                            <a:schemeClr val="tx1"/>
                          </a:solidFill>
                          <a:effectLst/>
                          <a:latin typeface="Times New Roman" panose="02020603050405020304" pitchFamily="18" charset="0"/>
                          <a:ea typeface="+mn-ea"/>
                          <a:cs typeface="Times New Roman" panose="02020603050405020304" pitchFamily="18" charset="0"/>
                        </a:rPr>
                        <a:t>, Achal </a:t>
                      </a:r>
                      <a:r>
                        <a:rPr lang="en-IN" sz="1500" i="0" kern="1200" dirty="0" err="1">
                          <a:solidFill>
                            <a:schemeClr val="tx1"/>
                          </a:solidFill>
                          <a:effectLst/>
                          <a:latin typeface="Times New Roman" panose="02020603050405020304" pitchFamily="18" charset="0"/>
                          <a:ea typeface="+mn-ea"/>
                          <a:cs typeface="Times New Roman" panose="02020603050405020304" pitchFamily="18" charset="0"/>
                        </a:rPr>
                        <a:t>Nagwanshi</a:t>
                      </a:r>
                      <a:r>
                        <a:rPr lang="en-IN" sz="1500" i="0" kern="1200" dirty="0">
                          <a:solidFill>
                            <a:schemeClr val="tx1"/>
                          </a:solidFill>
                          <a:effectLst/>
                          <a:latin typeface="Times New Roman" panose="02020603050405020304" pitchFamily="18" charset="0"/>
                          <a:ea typeface="+mn-ea"/>
                          <a:cs typeface="Times New Roman" panose="02020603050405020304" pitchFamily="18" charset="0"/>
                        </a:rPr>
                        <a:t>, Ishika </a:t>
                      </a:r>
                      <a:r>
                        <a:rPr lang="en-IN" sz="1500" i="0" kern="1200" dirty="0" err="1">
                          <a:solidFill>
                            <a:schemeClr val="tx1"/>
                          </a:solidFill>
                          <a:effectLst/>
                          <a:latin typeface="Times New Roman" panose="02020603050405020304" pitchFamily="18" charset="0"/>
                          <a:ea typeface="+mn-ea"/>
                          <a:cs typeface="Times New Roman" panose="02020603050405020304" pitchFamily="18" charset="0"/>
                        </a:rPr>
                        <a:t>Sakhale</a:t>
                      </a:r>
                      <a:r>
                        <a:rPr lang="en-IN" sz="1500" i="0" kern="1200" dirty="0">
                          <a:solidFill>
                            <a:schemeClr val="tx1"/>
                          </a:solidFill>
                          <a:effectLst/>
                          <a:latin typeface="Times New Roman" panose="02020603050405020304" pitchFamily="18" charset="0"/>
                          <a:ea typeface="+mn-ea"/>
                          <a:cs typeface="Times New Roman" panose="02020603050405020304" pitchFamily="18" charset="0"/>
                        </a:rPr>
                        <a:t>, Dr. Jyoti </a:t>
                      </a:r>
                      <a:r>
                        <a:rPr lang="en-IN" sz="1500" i="1" kern="1200" dirty="0">
                          <a:solidFill>
                            <a:schemeClr val="tx1"/>
                          </a:solidFill>
                          <a:effectLst/>
                          <a:latin typeface="Times New Roman" panose="02020603050405020304" pitchFamily="18" charset="0"/>
                          <a:ea typeface="+mn-ea"/>
                          <a:cs typeface="Times New Roman" panose="02020603050405020304" pitchFamily="18" charset="0"/>
                        </a:rPr>
                        <a:t>Sathe</a:t>
                      </a:r>
                    </a:p>
                    <a:p>
                      <a:pPr algn="l"/>
                      <a:r>
                        <a:rPr lang="en-US" sz="1500" b="1" dirty="0">
                          <a:latin typeface="Times New Roman" panose="02020603050405020304" pitchFamily="18" charset="0"/>
                          <a:cs typeface="Times New Roman" panose="02020603050405020304" pitchFamily="18" charset="0"/>
                        </a:rPr>
                        <a:t>Year</a:t>
                      </a:r>
                      <a:r>
                        <a:rPr lang="en-US" sz="1500" dirty="0">
                          <a:latin typeface="Times New Roman" panose="02020603050405020304" pitchFamily="18" charset="0"/>
                          <a:cs typeface="Times New Roman" panose="02020603050405020304" pitchFamily="18" charset="0"/>
                        </a:rPr>
                        <a:t>: 2023</a:t>
                      </a:r>
                    </a:p>
                  </a:txBody>
                  <a:tcPr marT="45719" marB="45719" anchor="ctr"/>
                </a:tc>
                <a:tc>
                  <a:txBody>
                    <a:bodyPr/>
                    <a:lstStyle/>
                    <a:p>
                      <a:pPr algn="ctr"/>
                      <a:r>
                        <a:rPr lang="en-IN" sz="1500" i="0" kern="1200" dirty="0">
                          <a:solidFill>
                            <a:schemeClr val="tx1"/>
                          </a:solidFill>
                          <a:effectLst/>
                          <a:latin typeface="Times New Roman" panose="02020603050405020304" pitchFamily="18" charset="0"/>
                          <a:ea typeface="+mn-ea"/>
                          <a:cs typeface="Times New Roman" panose="02020603050405020304" pitchFamily="18" charset="0"/>
                        </a:rPr>
                        <a:t>IJARIIE </a:t>
                      </a:r>
                      <a:endParaRPr lang="en-IN" sz="1500" i="0" dirty="0">
                        <a:latin typeface="Times New Roman" panose="02020603050405020304" pitchFamily="18" charset="0"/>
                        <a:cs typeface="Times New Roman" panose="02020603050405020304" pitchFamily="18" charset="0"/>
                      </a:endParaRPr>
                    </a:p>
                  </a:txBody>
                  <a:tcPr marT="45719" marB="45719" anchor="ctr"/>
                </a:tc>
                <a:tc>
                  <a:txBody>
                    <a:bodyPr/>
                    <a:lstStyle/>
                    <a:p>
                      <a:pPr algn="ctr"/>
                      <a:r>
                        <a:rPr lang="en-IN" sz="1500" kern="1200" dirty="0">
                          <a:solidFill>
                            <a:schemeClr val="tx1"/>
                          </a:solidFill>
                          <a:effectLst/>
                          <a:latin typeface="Times New Roman" panose="02020603050405020304" pitchFamily="18" charset="0"/>
                          <a:ea typeface="+mn-ea"/>
                          <a:cs typeface="Times New Roman" panose="02020603050405020304" pitchFamily="18" charset="0"/>
                        </a:rPr>
                        <a:t>Uses an Arduino microcontroller with sensors to monitor battery state-of-charge (SoC) and temperature. Provides alerts for overcharging and overheating.</a:t>
                      </a:r>
                      <a:endParaRPr lang="en-IN" sz="1500" dirty="0">
                        <a:latin typeface="Times New Roman" panose="02020603050405020304" pitchFamily="18" charset="0"/>
                        <a:cs typeface="Times New Roman" panose="02020603050405020304" pitchFamily="18" charset="0"/>
                      </a:endParaRPr>
                    </a:p>
                  </a:txBody>
                  <a:tcPr marT="45719" marB="45719" anchor="ctr"/>
                </a:tc>
                <a:tc>
                  <a:txBody>
                    <a:bodyPr/>
                    <a:lstStyle/>
                    <a:p>
                      <a:pPr algn="ctr"/>
                      <a:r>
                        <a:rPr lang="en-US" sz="1500" dirty="0">
                          <a:latin typeface="Times New Roman" panose="02020603050405020304" pitchFamily="18" charset="0"/>
                          <a:cs typeface="Times New Roman" panose="02020603050405020304" pitchFamily="18" charset="0"/>
                        </a:rPr>
                        <a:t>Limited number of parameters is taken into account.</a:t>
                      </a:r>
                      <a:endParaRPr lang="en-IN" sz="1500" dirty="0">
                        <a:latin typeface="Times New Roman" panose="02020603050405020304" pitchFamily="18" charset="0"/>
                        <a:cs typeface="Times New Roman" panose="02020603050405020304" pitchFamily="18" charset="0"/>
                      </a:endParaRPr>
                    </a:p>
                  </a:txBody>
                  <a:tcPr marT="45719" marB="45719" anchor="ctr"/>
                </a:tc>
                <a:extLst>
                  <a:ext uri="{0D108BD9-81ED-4DB2-BD59-A6C34878D82A}">
                    <a16:rowId xmlns:a16="http://schemas.microsoft.com/office/drawing/2014/main" val="1582718015"/>
                  </a:ext>
                </a:extLst>
              </a:tr>
              <a:tr h="1529077">
                <a:tc>
                  <a:txBody>
                    <a:bodyPr/>
                    <a:lstStyle/>
                    <a:p>
                      <a:pPr algn="ctr"/>
                      <a:r>
                        <a:rPr lang="en-IN" sz="1500" dirty="0">
                          <a:latin typeface="Times New Roman" panose="02020603050405020304" pitchFamily="18" charset="0"/>
                          <a:cs typeface="Times New Roman" panose="02020603050405020304" pitchFamily="18" charset="0"/>
                        </a:rPr>
                        <a:t>4.</a:t>
                      </a:r>
                    </a:p>
                  </a:txBody>
                  <a:tcPr marT="45719" marB="45719" anchor="ctr"/>
                </a:tc>
                <a:tc>
                  <a:txBody>
                    <a:bodyPr/>
                    <a:lstStyle/>
                    <a:p>
                      <a:r>
                        <a:rPr lang="en-US" sz="1500" b="0" dirty="0">
                          <a:latin typeface="Times New Roman" panose="02020603050405020304" pitchFamily="18" charset="0"/>
                          <a:cs typeface="Times New Roman" panose="02020603050405020304" pitchFamily="18" charset="0"/>
                        </a:rPr>
                        <a:t>Battery Management System using SoC Estimation.</a:t>
                      </a:r>
                    </a:p>
                    <a:p>
                      <a:r>
                        <a:rPr lang="en-US" sz="1500" b="1" dirty="0">
                          <a:latin typeface="Times New Roman" panose="02020603050405020304" pitchFamily="18" charset="0"/>
                          <a:cs typeface="Times New Roman" panose="02020603050405020304" pitchFamily="18" charset="0"/>
                        </a:rPr>
                        <a:t>Authors</a:t>
                      </a:r>
                      <a:r>
                        <a:rPr lang="en-US" sz="1500" dirty="0">
                          <a:latin typeface="Times New Roman" panose="02020603050405020304" pitchFamily="18" charset="0"/>
                          <a:cs typeface="Times New Roman" panose="02020603050405020304" pitchFamily="18" charset="0"/>
                        </a:rPr>
                        <a:t>: </a:t>
                      </a:r>
                      <a:r>
                        <a:rPr lang="en-IN" sz="1500" i="0" kern="1200" dirty="0">
                          <a:solidFill>
                            <a:schemeClr val="tx1"/>
                          </a:solidFill>
                          <a:effectLst/>
                          <a:latin typeface="Times New Roman" panose="02020603050405020304" pitchFamily="18" charset="0"/>
                          <a:ea typeface="+mn-ea"/>
                          <a:cs typeface="Times New Roman" panose="02020603050405020304" pitchFamily="18" charset="0"/>
                        </a:rPr>
                        <a:t>Suman Haldar, Supratim Mondal, Arindam Mondal, Rajib </a:t>
                      </a:r>
                      <a:r>
                        <a:rPr lang="en-IN" sz="1500" i="1" kern="1200" dirty="0">
                          <a:solidFill>
                            <a:schemeClr val="tx1"/>
                          </a:solidFill>
                          <a:effectLst/>
                          <a:latin typeface="Times New Roman" panose="02020603050405020304" pitchFamily="18" charset="0"/>
                          <a:ea typeface="+mn-ea"/>
                          <a:cs typeface="Times New Roman" panose="02020603050405020304" pitchFamily="18" charset="0"/>
                        </a:rPr>
                        <a:t>Banerjee</a:t>
                      </a:r>
                      <a:endParaRPr lang="en-US" sz="1500" dirty="0">
                        <a:latin typeface="Times New Roman" panose="02020603050405020304" pitchFamily="18" charset="0"/>
                        <a:cs typeface="Times New Roman" panose="02020603050405020304" pitchFamily="18" charset="0"/>
                      </a:endParaRPr>
                    </a:p>
                    <a:p>
                      <a:r>
                        <a:rPr lang="en-US" sz="1500" b="1" dirty="0">
                          <a:latin typeface="Times New Roman" panose="02020603050405020304" pitchFamily="18" charset="0"/>
                          <a:cs typeface="Times New Roman" panose="02020603050405020304" pitchFamily="18" charset="0"/>
                        </a:rPr>
                        <a:t>Year</a:t>
                      </a:r>
                      <a:r>
                        <a:rPr lang="en-US" sz="1500" dirty="0">
                          <a:latin typeface="Times New Roman" panose="02020603050405020304" pitchFamily="18" charset="0"/>
                          <a:cs typeface="Times New Roman" panose="02020603050405020304" pitchFamily="18" charset="0"/>
                        </a:rPr>
                        <a:t>: 2022</a:t>
                      </a:r>
                    </a:p>
                  </a:txBody>
                  <a:tcPr marT="45719" marB="45719" anchor="ctr"/>
                </a:tc>
                <a:tc>
                  <a:txBody>
                    <a:bodyPr/>
                    <a:lstStyle/>
                    <a:p>
                      <a:pPr algn="ctr"/>
                      <a:r>
                        <a:rPr lang="en-IN" sz="1500" i="0" kern="1200" dirty="0">
                          <a:solidFill>
                            <a:schemeClr val="tx1"/>
                          </a:solidFill>
                          <a:effectLst/>
                          <a:latin typeface="Times New Roman" panose="02020603050405020304" pitchFamily="18" charset="0"/>
                          <a:ea typeface="+mn-ea"/>
                          <a:cs typeface="Times New Roman" panose="02020603050405020304" pitchFamily="18" charset="0"/>
                        </a:rPr>
                        <a:t>NITMAS, Kolkata </a:t>
                      </a:r>
                      <a:endParaRPr lang="en-IN" sz="1500" i="0" dirty="0">
                        <a:latin typeface="Times New Roman" panose="02020603050405020304" pitchFamily="18" charset="0"/>
                        <a:cs typeface="Times New Roman" panose="02020603050405020304" pitchFamily="18" charset="0"/>
                      </a:endParaRPr>
                    </a:p>
                  </a:txBody>
                  <a:tcPr marT="45719" marB="45719" anchor="ctr"/>
                </a:tc>
                <a:tc>
                  <a:txBody>
                    <a:bodyPr/>
                    <a:lstStyle/>
                    <a:p>
                      <a:pPr algn="ctr"/>
                      <a:r>
                        <a:rPr lang="en-IN" sz="1500" kern="1200" dirty="0">
                          <a:solidFill>
                            <a:schemeClr val="tx1"/>
                          </a:solidFill>
                          <a:effectLst/>
                          <a:latin typeface="Times New Roman" panose="02020603050405020304" pitchFamily="18" charset="0"/>
                          <a:ea typeface="+mn-ea"/>
                          <a:cs typeface="Times New Roman" panose="02020603050405020304" pitchFamily="18" charset="0"/>
                        </a:rPr>
                        <a:t>Focuses on SoC estimation using IoT-based real-time wireless battery monitoring. Uses MQTT protocol for cloud-based monitoring.</a:t>
                      </a:r>
                      <a:endParaRPr lang="en-IN" sz="1500" dirty="0">
                        <a:latin typeface="Times New Roman" panose="02020603050405020304" pitchFamily="18" charset="0"/>
                        <a:cs typeface="Times New Roman" panose="02020603050405020304" pitchFamily="18" charset="0"/>
                      </a:endParaRPr>
                    </a:p>
                  </a:txBody>
                  <a:tcPr marT="45719" marB="45719" anchor="ctr"/>
                </a:tc>
                <a:tc>
                  <a:txBody>
                    <a:bodyPr/>
                    <a:lstStyle/>
                    <a:p>
                      <a:pPr algn="ctr"/>
                      <a:r>
                        <a:rPr lang="en-IN" sz="1500" kern="1200" dirty="0">
                          <a:solidFill>
                            <a:schemeClr val="tx1"/>
                          </a:solidFill>
                          <a:effectLst/>
                          <a:latin typeface="Times New Roman" panose="02020603050405020304" pitchFamily="18" charset="0"/>
                          <a:ea typeface="+mn-ea"/>
                          <a:cs typeface="Times New Roman" panose="02020603050405020304" pitchFamily="18" charset="0"/>
                        </a:rPr>
                        <a:t>Limited analysis on real-world scalability for EV fleets.</a:t>
                      </a:r>
                      <a:endParaRPr lang="en-IN" sz="1500" dirty="0">
                        <a:latin typeface="Times New Roman" panose="02020603050405020304" pitchFamily="18" charset="0"/>
                        <a:cs typeface="Times New Roman" panose="02020603050405020304" pitchFamily="18" charset="0"/>
                      </a:endParaRPr>
                    </a:p>
                  </a:txBody>
                  <a:tcPr marT="45719" marB="45719" anchor="ctr"/>
                </a:tc>
                <a:extLst>
                  <a:ext uri="{0D108BD9-81ED-4DB2-BD59-A6C34878D82A}">
                    <a16:rowId xmlns:a16="http://schemas.microsoft.com/office/drawing/2014/main" val="2596985483"/>
                  </a:ext>
                </a:extLst>
              </a:tr>
            </a:tbl>
          </a:graphicData>
        </a:graphic>
      </p:graphicFrame>
    </p:spTree>
    <p:extLst>
      <p:ext uri="{BB962C8B-B14F-4D97-AF65-F5344CB8AC3E}">
        <p14:creationId xmlns:p14="http://schemas.microsoft.com/office/powerpoint/2010/main" val="4057955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EA7A-15D6-D9A0-EB34-402F58F93079}"/>
              </a:ext>
            </a:extLst>
          </p:cNvPr>
          <p:cNvSpPr>
            <a:spLocks noGrp="1"/>
          </p:cNvSpPr>
          <p:nvPr>
            <p:ph type="title"/>
          </p:nvPr>
        </p:nvSpPr>
        <p:spPr>
          <a:xfrm>
            <a:off x="606204" y="434736"/>
            <a:ext cx="7773338" cy="718669"/>
          </a:xfrm>
        </p:spPr>
        <p:txBody>
          <a:bodyPr>
            <a:normAutofit/>
          </a:bodyPr>
          <a:lstStyle/>
          <a:p>
            <a:pPr algn="ctr"/>
            <a:r>
              <a:rPr lang="en-IN" altLang="en-US" sz="2800" b="1" dirty="0">
                <a:latin typeface="Times New Roman" panose="02020603050405020304" pitchFamily="18" charset="0"/>
                <a:cs typeface="Times New Roman" panose="02020603050405020304" pitchFamily="18" charset="0"/>
              </a:rPr>
              <a:t>LITERATURE SURVEY</a:t>
            </a:r>
            <a:endParaRPr lang="en-IN" sz="2800" dirty="0"/>
          </a:p>
        </p:txBody>
      </p:sp>
      <p:graphicFrame>
        <p:nvGraphicFramePr>
          <p:cNvPr id="4" name="Content Placeholder 3">
            <a:extLst>
              <a:ext uri="{FF2B5EF4-FFF2-40B4-BE49-F238E27FC236}">
                <a16:creationId xmlns:a16="http://schemas.microsoft.com/office/drawing/2014/main" id="{84D6DEF0-A2BE-E355-1701-25D2D6EE64B9}"/>
              </a:ext>
            </a:extLst>
          </p:cNvPr>
          <p:cNvGraphicFramePr>
            <a:graphicFrameLocks noGrp="1"/>
          </p:cNvGraphicFramePr>
          <p:nvPr>
            <p:ph sz="quarter" idx="13"/>
            <p:extLst>
              <p:ext uri="{D42A27DB-BD31-4B8C-83A1-F6EECF244321}">
                <p14:modId xmlns:p14="http://schemas.microsoft.com/office/powerpoint/2010/main" val="3412244681"/>
              </p:ext>
            </p:extLst>
          </p:nvPr>
        </p:nvGraphicFramePr>
        <p:xfrm>
          <a:off x="685800" y="1533832"/>
          <a:ext cx="7772400" cy="4936765"/>
        </p:xfrm>
        <a:graphic>
          <a:graphicData uri="http://schemas.openxmlformats.org/drawingml/2006/table">
            <a:tbl>
              <a:tblPr firstRow="1" bandRow="1">
                <a:tableStyleId>{5940675A-B579-460E-94D1-54222C63F5DA}</a:tableStyleId>
              </a:tblPr>
              <a:tblGrid>
                <a:gridCol w="877529">
                  <a:extLst>
                    <a:ext uri="{9D8B030D-6E8A-4147-A177-3AD203B41FA5}">
                      <a16:colId xmlns:a16="http://schemas.microsoft.com/office/drawing/2014/main" val="2914209541"/>
                    </a:ext>
                  </a:extLst>
                </a:gridCol>
                <a:gridCol w="2231431">
                  <a:extLst>
                    <a:ext uri="{9D8B030D-6E8A-4147-A177-3AD203B41FA5}">
                      <a16:colId xmlns:a16="http://schemas.microsoft.com/office/drawing/2014/main" val="1861517043"/>
                    </a:ext>
                  </a:extLst>
                </a:gridCol>
                <a:gridCol w="1554480">
                  <a:extLst>
                    <a:ext uri="{9D8B030D-6E8A-4147-A177-3AD203B41FA5}">
                      <a16:colId xmlns:a16="http://schemas.microsoft.com/office/drawing/2014/main" val="1359558075"/>
                    </a:ext>
                  </a:extLst>
                </a:gridCol>
                <a:gridCol w="1554480">
                  <a:extLst>
                    <a:ext uri="{9D8B030D-6E8A-4147-A177-3AD203B41FA5}">
                      <a16:colId xmlns:a16="http://schemas.microsoft.com/office/drawing/2014/main" val="2310328990"/>
                    </a:ext>
                  </a:extLst>
                </a:gridCol>
                <a:gridCol w="1554480">
                  <a:extLst>
                    <a:ext uri="{9D8B030D-6E8A-4147-A177-3AD203B41FA5}">
                      <a16:colId xmlns:a16="http://schemas.microsoft.com/office/drawing/2014/main" val="673613984"/>
                    </a:ext>
                  </a:extLst>
                </a:gridCol>
              </a:tblGrid>
              <a:tr h="639097">
                <a:tc>
                  <a:txBody>
                    <a:bodyPr/>
                    <a:lstStyle/>
                    <a:p>
                      <a:pPr algn="ctr"/>
                      <a:r>
                        <a:rPr lang="en-IN" sz="1500" b="1" i="0" dirty="0" err="1">
                          <a:latin typeface="Times New Roman" panose="02020603050405020304" pitchFamily="18" charset="0"/>
                          <a:cs typeface="Times New Roman" panose="02020603050405020304" pitchFamily="18" charset="0"/>
                        </a:rPr>
                        <a:t>S.No</a:t>
                      </a:r>
                      <a:endParaRPr lang="en-IN" sz="1500" b="1" i="0" dirty="0">
                        <a:latin typeface="Times New Roman" panose="02020603050405020304" pitchFamily="18" charset="0"/>
                        <a:cs typeface="Times New Roman" panose="02020603050405020304" pitchFamily="18" charset="0"/>
                      </a:endParaRPr>
                    </a:p>
                  </a:txBody>
                  <a:tcPr marT="45708" marB="45708" anchor="ctr"/>
                </a:tc>
                <a:tc>
                  <a:txBody>
                    <a:bodyPr/>
                    <a:lstStyle/>
                    <a:p>
                      <a:pPr algn="ctr"/>
                      <a:r>
                        <a:rPr lang="en-IN" sz="1500" b="1" i="0" dirty="0">
                          <a:latin typeface="Times New Roman" panose="02020603050405020304" pitchFamily="18" charset="0"/>
                          <a:cs typeface="Times New Roman" panose="02020603050405020304" pitchFamily="18" charset="0"/>
                        </a:rPr>
                        <a:t>Name, Author Name</a:t>
                      </a:r>
                      <a:r>
                        <a:rPr lang="en-IN" sz="1500" b="1" i="0" baseline="0" dirty="0">
                          <a:latin typeface="Times New Roman" panose="02020603050405020304" pitchFamily="18" charset="0"/>
                          <a:cs typeface="Times New Roman" panose="02020603050405020304" pitchFamily="18" charset="0"/>
                        </a:rPr>
                        <a:t>, Year </a:t>
                      </a:r>
                      <a:endParaRPr lang="en-IN" sz="1500" b="1" i="0" dirty="0">
                        <a:latin typeface="Times New Roman" panose="02020603050405020304" pitchFamily="18" charset="0"/>
                        <a:cs typeface="Times New Roman" panose="02020603050405020304" pitchFamily="18" charset="0"/>
                      </a:endParaRPr>
                    </a:p>
                  </a:txBody>
                  <a:tcPr marT="45708" marB="45708" anchor="ctr"/>
                </a:tc>
                <a:tc>
                  <a:txBody>
                    <a:bodyPr/>
                    <a:lstStyle/>
                    <a:p>
                      <a:pPr algn="ctr"/>
                      <a:r>
                        <a:rPr lang="en-IN" sz="1500" b="1" i="0" dirty="0">
                          <a:latin typeface="Times New Roman" panose="02020603050405020304" pitchFamily="18" charset="0"/>
                          <a:cs typeface="Times New Roman" panose="02020603050405020304" pitchFamily="18" charset="0"/>
                        </a:rPr>
                        <a:t>Publication</a:t>
                      </a:r>
                    </a:p>
                  </a:txBody>
                  <a:tcPr marT="45708" marB="45708" anchor="ctr"/>
                </a:tc>
                <a:tc>
                  <a:txBody>
                    <a:bodyPr/>
                    <a:lstStyle/>
                    <a:p>
                      <a:pPr algn="ctr"/>
                      <a:r>
                        <a:rPr lang="en-IN" sz="1500" b="1" i="0" dirty="0">
                          <a:latin typeface="Times New Roman" panose="02020603050405020304" pitchFamily="18" charset="0"/>
                          <a:cs typeface="Times New Roman" panose="02020603050405020304" pitchFamily="18" charset="0"/>
                        </a:rPr>
                        <a:t>Methodology</a:t>
                      </a:r>
                    </a:p>
                  </a:txBody>
                  <a:tcPr marT="45708" marB="45708" anchor="ctr"/>
                </a:tc>
                <a:tc>
                  <a:txBody>
                    <a:bodyPr/>
                    <a:lstStyle/>
                    <a:p>
                      <a:pPr algn="ctr"/>
                      <a:r>
                        <a:rPr lang="en-IN" sz="1500" b="1" i="0" dirty="0">
                          <a:latin typeface="Times New Roman" panose="02020603050405020304" pitchFamily="18" charset="0"/>
                          <a:cs typeface="Times New Roman" panose="02020603050405020304" pitchFamily="18" charset="0"/>
                        </a:rPr>
                        <a:t>Drawbacks</a:t>
                      </a:r>
                    </a:p>
                  </a:txBody>
                  <a:tcPr marT="45708" marB="45708" anchor="ctr"/>
                </a:tc>
                <a:extLst>
                  <a:ext uri="{0D108BD9-81ED-4DB2-BD59-A6C34878D82A}">
                    <a16:rowId xmlns:a16="http://schemas.microsoft.com/office/drawing/2014/main" val="475527411"/>
                  </a:ext>
                </a:extLst>
              </a:tr>
              <a:tr h="1641860">
                <a:tc>
                  <a:txBody>
                    <a:bodyPr/>
                    <a:lstStyle/>
                    <a:p>
                      <a:pPr algn="ctr"/>
                      <a:r>
                        <a:rPr lang="en-IN" sz="1500" i="0" dirty="0">
                          <a:latin typeface="Times New Roman" panose="02020603050405020304" pitchFamily="18" charset="0"/>
                          <a:cs typeface="Times New Roman" panose="02020603050405020304" pitchFamily="18" charset="0"/>
                        </a:rPr>
                        <a:t>5.</a:t>
                      </a:r>
                    </a:p>
                  </a:txBody>
                  <a:tcPr marT="45708" marB="45708" anchor="ctr"/>
                </a:tc>
                <a:tc>
                  <a:txBody>
                    <a:bodyPr/>
                    <a:lstStyle/>
                    <a:p>
                      <a:r>
                        <a:rPr lang="en-US" sz="1500" b="0" i="0" dirty="0">
                          <a:latin typeface="Times New Roman" panose="02020603050405020304" pitchFamily="18" charset="0"/>
                          <a:cs typeface="Times New Roman" panose="02020603050405020304" pitchFamily="18" charset="0"/>
                        </a:rPr>
                        <a:t>Monitoring State of Health and State of Charge of Lithium-Ion Batteries Using Machine Learning Techniques</a:t>
                      </a:r>
                    </a:p>
                    <a:p>
                      <a:r>
                        <a:rPr lang="en-US" sz="1500" b="1" i="0" dirty="0">
                          <a:latin typeface="Times New Roman" panose="02020603050405020304" pitchFamily="18" charset="0"/>
                          <a:cs typeface="Times New Roman" panose="02020603050405020304" pitchFamily="18" charset="0"/>
                        </a:rPr>
                        <a:t>Authors</a:t>
                      </a:r>
                      <a:r>
                        <a:rPr lang="en-US" sz="1500" i="0" dirty="0">
                          <a:latin typeface="Times New Roman" panose="02020603050405020304" pitchFamily="18" charset="0"/>
                          <a:cs typeface="Times New Roman" panose="02020603050405020304" pitchFamily="18" charset="0"/>
                        </a:rPr>
                        <a:t>: A. </a:t>
                      </a:r>
                      <a:r>
                        <a:rPr lang="en-US" sz="1500" i="0" dirty="0" err="1">
                          <a:latin typeface="Times New Roman" panose="02020603050405020304" pitchFamily="18" charset="0"/>
                          <a:cs typeface="Times New Roman" panose="02020603050405020304" pitchFamily="18" charset="0"/>
                        </a:rPr>
                        <a:t>Varshney</a:t>
                      </a:r>
                      <a:r>
                        <a:rPr lang="en-US" sz="1500" i="0" dirty="0">
                          <a:latin typeface="Times New Roman" panose="02020603050405020304" pitchFamily="18" charset="0"/>
                          <a:cs typeface="Times New Roman" panose="02020603050405020304" pitchFamily="18" charset="0"/>
                        </a:rPr>
                        <a:t>, A. Singh, A. A. Pradeep, A. Joseph, P. </a:t>
                      </a:r>
                      <a:r>
                        <a:rPr lang="en-US" sz="1500" i="0" dirty="0" err="1">
                          <a:latin typeface="Times New Roman" panose="02020603050405020304" pitchFamily="18" charset="0"/>
                          <a:cs typeface="Times New Roman" panose="02020603050405020304" pitchFamily="18" charset="0"/>
                        </a:rPr>
                        <a:t>Gopakumar</a:t>
                      </a:r>
                      <a:endParaRPr lang="en-US" sz="1500" i="0" dirty="0">
                        <a:latin typeface="Times New Roman" panose="02020603050405020304" pitchFamily="18" charset="0"/>
                        <a:cs typeface="Times New Roman" panose="02020603050405020304" pitchFamily="18" charset="0"/>
                      </a:endParaRPr>
                    </a:p>
                    <a:p>
                      <a:r>
                        <a:rPr lang="en-US" sz="1500" b="1" i="0" dirty="0">
                          <a:latin typeface="Times New Roman" panose="02020603050405020304" pitchFamily="18" charset="0"/>
                          <a:cs typeface="Times New Roman" panose="02020603050405020304" pitchFamily="18" charset="0"/>
                        </a:rPr>
                        <a:t>Year</a:t>
                      </a:r>
                      <a:r>
                        <a:rPr lang="en-US" sz="1500" i="0" dirty="0">
                          <a:latin typeface="Times New Roman" panose="02020603050405020304" pitchFamily="18" charset="0"/>
                          <a:cs typeface="Times New Roman" panose="02020603050405020304" pitchFamily="18" charset="0"/>
                        </a:rPr>
                        <a:t>: 2021</a:t>
                      </a:r>
                    </a:p>
                  </a:txBody>
                  <a:tcPr marT="45708" marB="45708" anchor="ctr"/>
                </a:tc>
                <a:tc>
                  <a:txBody>
                    <a:bodyPr/>
                    <a:lstStyle/>
                    <a:p>
                      <a:pPr algn="ctr"/>
                      <a:r>
                        <a:rPr lang="en-US" sz="1500" i="0" dirty="0">
                          <a:latin typeface="Times New Roman" panose="02020603050405020304" pitchFamily="18" charset="0"/>
                          <a:cs typeface="Times New Roman" panose="02020603050405020304" pitchFamily="18" charset="0"/>
                        </a:rPr>
                        <a:t>IEEE 5th International Conference on Condition Assessment Techniques in Electrical Systems (CATCON)</a:t>
                      </a:r>
                      <a:endParaRPr lang="en-IN" sz="1500" i="0" dirty="0">
                        <a:latin typeface="Times New Roman" panose="02020603050405020304" pitchFamily="18" charset="0"/>
                        <a:cs typeface="Times New Roman" panose="02020603050405020304" pitchFamily="18" charset="0"/>
                      </a:endParaRPr>
                    </a:p>
                  </a:txBody>
                  <a:tcPr marT="45708" marB="45708" anchor="ctr"/>
                </a:tc>
                <a:tc>
                  <a:txBody>
                    <a:bodyPr/>
                    <a:lstStyle/>
                    <a:p>
                      <a:pPr algn="ctr"/>
                      <a:r>
                        <a:rPr lang="en-US" sz="1500" i="0" dirty="0">
                          <a:latin typeface="Times New Roman" panose="02020603050405020304" pitchFamily="18" charset="0"/>
                          <a:cs typeface="Times New Roman" panose="02020603050405020304" pitchFamily="18" charset="0"/>
                        </a:rPr>
                        <a:t>Adopted machine learning techniques for battery </a:t>
                      </a:r>
                      <a:r>
                        <a:rPr lang="en-US" sz="1500" i="0" dirty="0" err="1">
                          <a:latin typeface="Times New Roman" panose="02020603050405020304" pitchFamily="18" charset="0"/>
                          <a:cs typeface="Times New Roman" panose="02020603050405020304" pitchFamily="18" charset="0"/>
                        </a:rPr>
                        <a:t>SoC</a:t>
                      </a:r>
                      <a:r>
                        <a:rPr lang="en-US" sz="1500" i="0" dirty="0">
                          <a:latin typeface="Times New Roman" panose="02020603050405020304" pitchFamily="18" charset="0"/>
                          <a:cs typeface="Times New Roman" panose="02020603050405020304" pitchFamily="18" charset="0"/>
                        </a:rPr>
                        <a:t> and state-of-health (</a:t>
                      </a:r>
                      <a:r>
                        <a:rPr lang="en-US" sz="1500" i="0" dirty="0" err="1">
                          <a:latin typeface="Times New Roman" panose="02020603050405020304" pitchFamily="18" charset="0"/>
                          <a:cs typeface="Times New Roman" panose="02020603050405020304" pitchFamily="18" charset="0"/>
                        </a:rPr>
                        <a:t>SoH</a:t>
                      </a:r>
                      <a:r>
                        <a:rPr lang="en-US" sz="1500" i="0" dirty="0">
                          <a:latin typeface="Times New Roman" panose="02020603050405020304" pitchFamily="18" charset="0"/>
                          <a:cs typeface="Times New Roman" panose="02020603050405020304" pitchFamily="18" charset="0"/>
                        </a:rPr>
                        <a:t>) monitoring.</a:t>
                      </a:r>
                      <a:endParaRPr lang="en-IN" sz="1500" i="0" dirty="0">
                        <a:latin typeface="Times New Roman" panose="02020603050405020304" pitchFamily="18" charset="0"/>
                        <a:cs typeface="Times New Roman" panose="02020603050405020304" pitchFamily="18" charset="0"/>
                      </a:endParaRPr>
                    </a:p>
                  </a:txBody>
                  <a:tcPr marT="45708" marB="45708" anchor="ctr"/>
                </a:tc>
                <a:tc>
                  <a:txBody>
                    <a:bodyPr/>
                    <a:lstStyle/>
                    <a:p>
                      <a:pPr algn="ctr"/>
                      <a:r>
                        <a:rPr lang="en-US" sz="1500" i="0" dirty="0">
                          <a:latin typeface="Times New Roman" panose="02020603050405020304" pitchFamily="18" charset="0"/>
                          <a:cs typeface="Times New Roman" panose="02020603050405020304" pitchFamily="18" charset="0"/>
                        </a:rPr>
                        <a:t>Requires high quality datasets and prone biased data.</a:t>
                      </a:r>
                      <a:endParaRPr lang="en-IN" sz="1500" i="0" dirty="0">
                        <a:latin typeface="Times New Roman" panose="02020603050405020304" pitchFamily="18" charset="0"/>
                        <a:cs typeface="Times New Roman" panose="02020603050405020304" pitchFamily="18" charset="0"/>
                      </a:endParaRPr>
                    </a:p>
                  </a:txBody>
                  <a:tcPr marT="45708" marB="45708" anchor="ctr"/>
                </a:tc>
                <a:extLst>
                  <a:ext uri="{0D108BD9-81ED-4DB2-BD59-A6C34878D82A}">
                    <a16:rowId xmlns:a16="http://schemas.microsoft.com/office/drawing/2014/main" val="2262077776"/>
                  </a:ext>
                </a:extLst>
              </a:tr>
              <a:tr h="1641860">
                <a:tc>
                  <a:txBody>
                    <a:bodyPr/>
                    <a:lstStyle/>
                    <a:p>
                      <a:pPr algn="ctr"/>
                      <a:r>
                        <a:rPr lang="en-IN" sz="1500" i="0" dirty="0">
                          <a:latin typeface="Times New Roman" panose="02020603050405020304" pitchFamily="18" charset="0"/>
                          <a:cs typeface="Times New Roman" panose="02020603050405020304" pitchFamily="18" charset="0"/>
                        </a:rPr>
                        <a:t>6.</a:t>
                      </a:r>
                    </a:p>
                  </a:txBody>
                  <a:tcPr marL="91437" marR="91437" marT="45726" marB="45726" anchor="ctr"/>
                </a:tc>
                <a:tc>
                  <a:txBody>
                    <a:bodyPr/>
                    <a:lstStyle/>
                    <a:p>
                      <a:r>
                        <a:rPr lang="en-US" sz="1500" b="0" i="0" dirty="0">
                          <a:latin typeface="Times New Roman" panose="02020603050405020304" pitchFamily="18" charset="0"/>
                          <a:cs typeface="Times New Roman" panose="02020603050405020304" pitchFamily="18" charset="0"/>
                        </a:rPr>
                        <a:t>Deep Learning Enabled State-of-Charge Estimation of LiFePO4 Batteries: A Systematic Validation on State-of-the-Art Charging Protocols</a:t>
                      </a:r>
                    </a:p>
                    <a:p>
                      <a:r>
                        <a:rPr lang="en-US" sz="1500" b="1" i="0" dirty="0">
                          <a:latin typeface="Times New Roman" panose="02020603050405020304" pitchFamily="18" charset="0"/>
                          <a:cs typeface="Times New Roman" panose="02020603050405020304" pitchFamily="18" charset="0"/>
                        </a:rPr>
                        <a:t>Authors</a:t>
                      </a:r>
                      <a:r>
                        <a:rPr lang="en-US" sz="1500" i="0" dirty="0">
                          <a:latin typeface="Times New Roman" panose="02020603050405020304" pitchFamily="18" charset="0"/>
                          <a:cs typeface="Times New Roman" panose="02020603050405020304" pitchFamily="18" charset="0"/>
                        </a:rPr>
                        <a:t>: C. Hu, L. Ma, S. </a:t>
                      </a:r>
                      <a:r>
                        <a:rPr lang="en-US" sz="1500" i="0" dirty="0" err="1">
                          <a:latin typeface="Times New Roman" panose="02020603050405020304" pitchFamily="18" charset="0"/>
                          <a:cs typeface="Times New Roman" panose="02020603050405020304" pitchFamily="18" charset="0"/>
                        </a:rPr>
                        <a:t>Guo</a:t>
                      </a:r>
                      <a:r>
                        <a:rPr lang="en-US" sz="1500" i="0" dirty="0">
                          <a:latin typeface="Times New Roman" panose="02020603050405020304" pitchFamily="18" charset="0"/>
                          <a:cs typeface="Times New Roman" panose="02020603050405020304" pitchFamily="18" charset="0"/>
                        </a:rPr>
                        <a:t>, G. </a:t>
                      </a:r>
                      <a:r>
                        <a:rPr lang="en-US" sz="1500" i="0" dirty="0" err="1">
                          <a:latin typeface="Times New Roman" panose="02020603050405020304" pitchFamily="18" charset="0"/>
                          <a:cs typeface="Times New Roman" panose="02020603050405020304" pitchFamily="18" charset="0"/>
                        </a:rPr>
                        <a:t>Guo</a:t>
                      </a:r>
                      <a:r>
                        <a:rPr lang="en-US" sz="1500" i="0" dirty="0">
                          <a:latin typeface="Times New Roman" panose="02020603050405020304" pitchFamily="18" charset="0"/>
                          <a:cs typeface="Times New Roman" panose="02020603050405020304" pitchFamily="18" charset="0"/>
                        </a:rPr>
                        <a:t>, Z. Han</a:t>
                      </a:r>
                    </a:p>
                    <a:p>
                      <a:r>
                        <a:rPr lang="en-US" sz="1500" b="1" i="0" dirty="0">
                          <a:latin typeface="Times New Roman" panose="02020603050405020304" pitchFamily="18" charset="0"/>
                          <a:cs typeface="Times New Roman" panose="02020603050405020304" pitchFamily="18" charset="0"/>
                        </a:rPr>
                        <a:t>Year</a:t>
                      </a:r>
                      <a:r>
                        <a:rPr lang="en-US" sz="1500" i="0" dirty="0">
                          <a:latin typeface="Times New Roman" panose="02020603050405020304" pitchFamily="18" charset="0"/>
                          <a:cs typeface="Times New Roman" panose="02020603050405020304" pitchFamily="18" charset="0"/>
                        </a:rPr>
                        <a:t>: 2022</a:t>
                      </a:r>
                    </a:p>
                  </a:txBody>
                  <a:tcPr marL="91437" marR="91437" marT="45726" marB="45726" anchor="ctr"/>
                </a:tc>
                <a:tc>
                  <a:txBody>
                    <a:bodyPr/>
                    <a:lstStyle/>
                    <a:p>
                      <a:pPr algn="ctr"/>
                      <a:r>
                        <a:rPr lang="en-IN" sz="1500" i="0" dirty="0">
                          <a:latin typeface="Times New Roman" panose="02020603050405020304" pitchFamily="18" charset="0"/>
                          <a:cs typeface="Times New Roman" panose="02020603050405020304" pitchFamily="18" charset="0"/>
                        </a:rPr>
                        <a:t>Energy</a:t>
                      </a:r>
                    </a:p>
                  </a:txBody>
                  <a:tcPr marL="91437" marR="91437" marT="45726" marB="45726" anchor="ctr"/>
                </a:tc>
                <a:tc>
                  <a:txBody>
                    <a:bodyPr/>
                    <a:lstStyle/>
                    <a:p>
                      <a:pPr algn="ctr"/>
                      <a:r>
                        <a:rPr lang="en-US" sz="1500" i="0" dirty="0">
                          <a:latin typeface="Times New Roman" panose="02020603050405020304" pitchFamily="18" charset="0"/>
                          <a:cs typeface="Times New Roman" panose="02020603050405020304" pitchFamily="18" charset="0"/>
                        </a:rPr>
                        <a:t>Validated deep learning models for estimating </a:t>
                      </a:r>
                      <a:r>
                        <a:rPr lang="en-US" sz="1500" i="0" dirty="0" err="1">
                          <a:latin typeface="Times New Roman" panose="02020603050405020304" pitchFamily="18" charset="0"/>
                          <a:cs typeface="Times New Roman" panose="02020603050405020304" pitchFamily="18" charset="0"/>
                        </a:rPr>
                        <a:t>SoC</a:t>
                      </a:r>
                      <a:r>
                        <a:rPr lang="en-US" sz="1500" i="0" dirty="0">
                          <a:latin typeface="Times New Roman" panose="02020603050405020304" pitchFamily="18" charset="0"/>
                          <a:cs typeface="Times New Roman" panose="02020603050405020304" pitchFamily="18" charset="0"/>
                        </a:rPr>
                        <a:t> under various charging protocols.</a:t>
                      </a:r>
                      <a:endParaRPr lang="en-IN" sz="1500" i="0" dirty="0">
                        <a:latin typeface="Times New Roman" panose="02020603050405020304" pitchFamily="18" charset="0"/>
                        <a:cs typeface="Times New Roman" panose="02020603050405020304" pitchFamily="18" charset="0"/>
                      </a:endParaRPr>
                    </a:p>
                  </a:txBody>
                  <a:tcPr marL="91437" marR="91437" marT="45726" marB="45726" anchor="ctr"/>
                </a:tc>
                <a:tc>
                  <a:txBody>
                    <a:bodyPr/>
                    <a:lstStyle/>
                    <a:p>
                      <a:pPr algn="ctr"/>
                      <a:r>
                        <a:rPr lang="en-US" sz="1500" i="0" dirty="0">
                          <a:latin typeface="Times New Roman" panose="02020603050405020304" pitchFamily="18" charset="0"/>
                          <a:cs typeface="Times New Roman" panose="02020603050405020304" pitchFamily="18" charset="0"/>
                        </a:rPr>
                        <a:t>Computational complexities </a:t>
                      </a:r>
                    </a:p>
                    <a:p>
                      <a:pPr algn="ctr"/>
                      <a:r>
                        <a:rPr lang="en-US" sz="1500" i="0" dirty="0">
                          <a:latin typeface="Times New Roman" panose="02020603050405020304" pitchFamily="18" charset="0"/>
                          <a:cs typeface="Times New Roman" panose="02020603050405020304" pitchFamily="18" charset="0"/>
                        </a:rPr>
                        <a:t>Which requires lightweight model deployment.</a:t>
                      </a:r>
                      <a:endParaRPr lang="en-IN" sz="1500" i="0" dirty="0">
                        <a:latin typeface="Times New Roman" panose="02020603050405020304" pitchFamily="18" charset="0"/>
                        <a:cs typeface="Times New Roman" panose="02020603050405020304" pitchFamily="18" charset="0"/>
                      </a:endParaRPr>
                    </a:p>
                  </a:txBody>
                  <a:tcPr marL="91437" marR="91437" marT="45726" marB="45726" anchor="ctr"/>
                </a:tc>
                <a:extLst>
                  <a:ext uri="{0D108BD9-81ED-4DB2-BD59-A6C34878D82A}">
                    <a16:rowId xmlns:a16="http://schemas.microsoft.com/office/drawing/2014/main" val="3875345957"/>
                  </a:ext>
                </a:extLst>
              </a:tr>
            </a:tbl>
          </a:graphicData>
        </a:graphic>
      </p:graphicFrame>
    </p:spTree>
    <p:extLst>
      <p:ext uri="{BB962C8B-B14F-4D97-AF65-F5344CB8AC3E}">
        <p14:creationId xmlns:p14="http://schemas.microsoft.com/office/powerpoint/2010/main" val="2394947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EB1B-456D-405D-9B0B-7D412134D681}"/>
              </a:ext>
            </a:extLst>
          </p:cNvPr>
          <p:cNvSpPr>
            <a:spLocks noGrp="1"/>
          </p:cNvSpPr>
          <p:nvPr>
            <p:ph type="title"/>
          </p:nvPr>
        </p:nvSpPr>
        <p:spPr>
          <a:xfrm>
            <a:off x="685332" y="477812"/>
            <a:ext cx="7773338" cy="885817"/>
          </a:xfrm>
        </p:spPr>
        <p:txBody>
          <a:bodyPr>
            <a:normAutofit/>
          </a:bodyPr>
          <a:lstStyle/>
          <a:p>
            <a:pPr algn="ctr"/>
            <a:r>
              <a:rPr lang="en-IN" altLang="en-US" sz="2800" b="1" dirty="0">
                <a:latin typeface="Times New Roman" panose="02020603050405020304" pitchFamily="18" charset="0"/>
                <a:cs typeface="Times New Roman" panose="02020603050405020304" pitchFamily="18" charset="0"/>
              </a:rPr>
              <a:t>LITERATURE SURVEY</a:t>
            </a:r>
            <a:endParaRPr lang="en-IN" sz="2800" dirty="0"/>
          </a:p>
        </p:txBody>
      </p:sp>
      <p:graphicFrame>
        <p:nvGraphicFramePr>
          <p:cNvPr id="4" name="Content Placeholder 3">
            <a:extLst>
              <a:ext uri="{FF2B5EF4-FFF2-40B4-BE49-F238E27FC236}">
                <a16:creationId xmlns:a16="http://schemas.microsoft.com/office/drawing/2014/main" id="{69093566-E20A-FD11-D343-A4FB265AB429}"/>
              </a:ext>
            </a:extLst>
          </p:cNvPr>
          <p:cNvGraphicFramePr>
            <a:graphicFrameLocks noGrp="1"/>
          </p:cNvGraphicFramePr>
          <p:nvPr>
            <p:ph sz="quarter" idx="13"/>
            <p:extLst>
              <p:ext uri="{D42A27DB-BD31-4B8C-83A1-F6EECF244321}">
                <p14:modId xmlns:p14="http://schemas.microsoft.com/office/powerpoint/2010/main" val="4053449550"/>
              </p:ext>
            </p:extLst>
          </p:nvPr>
        </p:nvGraphicFramePr>
        <p:xfrm>
          <a:off x="843116" y="1533832"/>
          <a:ext cx="7772400" cy="4846356"/>
        </p:xfrm>
        <a:graphic>
          <a:graphicData uri="http://schemas.openxmlformats.org/drawingml/2006/table">
            <a:tbl>
              <a:tblPr firstRow="1" bandRow="1">
                <a:tableStyleId>{5940675A-B579-460E-94D1-54222C63F5DA}</a:tableStyleId>
              </a:tblPr>
              <a:tblGrid>
                <a:gridCol w="857865">
                  <a:extLst>
                    <a:ext uri="{9D8B030D-6E8A-4147-A177-3AD203B41FA5}">
                      <a16:colId xmlns:a16="http://schemas.microsoft.com/office/drawing/2014/main" val="867760322"/>
                    </a:ext>
                  </a:extLst>
                </a:gridCol>
                <a:gridCol w="2251095">
                  <a:extLst>
                    <a:ext uri="{9D8B030D-6E8A-4147-A177-3AD203B41FA5}">
                      <a16:colId xmlns:a16="http://schemas.microsoft.com/office/drawing/2014/main" val="125259983"/>
                    </a:ext>
                  </a:extLst>
                </a:gridCol>
                <a:gridCol w="1554480">
                  <a:extLst>
                    <a:ext uri="{9D8B030D-6E8A-4147-A177-3AD203B41FA5}">
                      <a16:colId xmlns:a16="http://schemas.microsoft.com/office/drawing/2014/main" val="1883068312"/>
                    </a:ext>
                  </a:extLst>
                </a:gridCol>
                <a:gridCol w="1554480">
                  <a:extLst>
                    <a:ext uri="{9D8B030D-6E8A-4147-A177-3AD203B41FA5}">
                      <a16:colId xmlns:a16="http://schemas.microsoft.com/office/drawing/2014/main" val="675890934"/>
                    </a:ext>
                  </a:extLst>
                </a:gridCol>
                <a:gridCol w="1554480">
                  <a:extLst>
                    <a:ext uri="{9D8B030D-6E8A-4147-A177-3AD203B41FA5}">
                      <a16:colId xmlns:a16="http://schemas.microsoft.com/office/drawing/2014/main" val="3797915296"/>
                    </a:ext>
                  </a:extLst>
                </a:gridCol>
              </a:tblGrid>
              <a:tr h="491612">
                <a:tc>
                  <a:txBody>
                    <a:bodyPr/>
                    <a:lstStyle/>
                    <a:p>
                      <a:pPr algn="ctr"/>
                      <a:r>
                        <a:rPr lang="en-US" sz="1500" b="1" dirty="0" err="1">
                          <a:latin typeface="Times New Roman" panose="02020603050405020304" pitchFamily="18" charset="0"/>
                          <a:cs typeface="Times New Roman" panose="02020603050405020304" pitchFamily="18" charset="0"/>
                        </a:rPr>
                        <a:t>S.No</a:t>
                      </a:r>
                      <a:endParaRPr lang="en-IN" sz="1500" b="1" dirty="0">
                        <a:latin typeface="Times New Roman" panose="02020603050405020304" pitchFamily="18" charset="0"/>
                        <a:cs typeface="Times New Roman" panose="02020603050405020304" pitchFamily="18" charset="0"/>
                      </a:endParaRPr>
                    </a:p>
                  </a:txBody>
                  <a:tcPr marT="45726" marB="45726"/>
                </a:tc>
                <a:tc>
                  <a:txBody>
                    <a:bodyPr/>
                    <a:lstStyle/>
                    <a:p>
                      <a:pPr marL="0" marR="0" lvl="0" indent="0" algn="ctr" defTabSz="462915" rtl="0" eaLnBrk="1" fontAlgn="auto" latinLnBrk="0" hangingPunct="1">
                        <a:lnSpc>
                          <a:spcPct val="100000"/>
                        </a:lnSpc>
                        <a:spcBef>
                          <a:spcPts val="0"/>
                        </a:spcBef>
                        <a:spcAft>
                          <a:spcPts val="0"/>
                        </a:spcAft>
                        <a:buClrTx/>
                        <a:buSzTx/>
                        <a:buFontTx/>
                        <a:buNone/>
                        <a:tabLst/>
                        <a:defRPr/>
                      </a:pPr>
                      <a:r>
                        <a:rPr lang="en-IN" sz="1500" b="1" i="0" dirty="0">
                          <a:latin typeface="Times New Roman" panose="02020603050405020304" pitchFamily="18" charset="0"/>
                          <a:cs typeface="Times New Roman" panose="02020603050405020304" pitchFamily="18" charset="0"/>
                        </a:rPr>
                        <a:t>Name, Author Name</a:t>
                      </a:r>
                      <a:r>
                        <a:rPr lang="en-IN" sz="1500" b="1" i="0" baseline="0" dirty="0">
                          <a:latin typeface="Times New Roman" panose="02020603050405020304" pitchFamily="18" charset="0"/>
                          <a:cs typeface="Times New Roman" panose="02020603050405020304" pitchFamily="18" charset="0"/>
                        </a:rPr>
                        <a:t>, Year </a:t>
                      </a:r>
                      <a:endParaRPr lang="en-IN" sz="1500" b="1" i="0" dirty="0">
                        <a:latin typeface="Times New Roman" panose="02020603050405020304" pitchFamily="18" charset="0"/>
                        <a:cs typeface="Times New Roman" panose="02020603050405020304" pitchFamily="18" charset="0"/>
                      </a:endParaRPr>
                    </a:p>
                  </a:txBody>
                  <a:tcPr marT="45726" marB="45726"/>
                </a:tc>
                <a:tc>
                  <a:txBody>
                    <a:bodyPr/>
                    <a:lstStyle/>
                    <a:p>
                      <a:pPr marL="0" marR="0" lvl="0" indent="0" algn="ctr" defTabSz="462915" rtl="0" eaLnBrk="1" fontAlgn="auto" latinLnBrk="0" hangingPunct="1">
                        <a:lnSpc>
                          <a:spcPct val="100000"/>
                        </a:lnSpc>
                        <a:spcBef>
                          <a:spcPts val="0"/>
                        </a:spcBef>
                        <a:spcAft>
                          <a:spcPts val="0"/>
                        </a:spcAft>
                        <a:buClrTx/>
                        <a:buSzTx/>
                        <a:buFontTx/>
                        <a:buNone/>
                        <a:tabLst/>
                        <a:defRPr/>
                      </a:pPr>
                      <a:r>
                        <a:rPr lang="en-IN" sz="1500" b="1" i="0" dirty="0">
                          <a:latin typeface="Times New Roman" panose="02020603050405020304" pitchFamily="18" charset="0"/>
                          <a:cs typeface="Times New Roman" panose="02020603050405020304" pitchFamily="18" charset="0"/>
                        </a:rPr>
                        <a:t>Publication</a:t>
                      </a:r>
                    </a:p>
                  </a:txBody>
                  <a:tcPr marT="45726" marB="45726"/>
                </a:tc>
                <a:tc>
                  <a:txBody>
                    <a:bodyPr/>
                    <a:lstStyle/>
                    <a:p>
                      <a:pPr marL="0" marR="0" lvl="0" indent="0" algn="ctr" defTabSz="462915" rtl="0" eaLnBrk="1" fontAlgn="auto" latinLnBrk="0" hangingPunct="1">
                        <a:lnSpc>
                          <a:spcPct val="100000"/>
                        </a:lnSpc>
                        <a:spcBef>
                          <a:spcPts val="0"/>
                        </a:spcBef>
                        <a:spcAft>
                          <a:spcPts val="0"/>
                        </a:spcAft>
                        <a:buClrTx/>
                        <a:buSzTx/>
                        <a:buFontTx/>
                        <a:buNone/>
                        <a:tabLst/>
                        <a:defRPr/>
                      </a:pPr>
                      <a:r>
                        <a:rPr lang="en-IN" sz="1500" b="1" i="0" dirty="0">
                          <a:latin typeface="Times New Roman" panose="02020603050405020304" pitchFamily="18" charset="0"/>
                          <a:cs typeface="Times New Roman" panose="02020603050405020304" pitchFamily="18" charset="0"/>
                        </a:rPr>
                        <a:t>Methodology</a:t>
                      </a:r>
                    </a:p>
                  </a:txBody>
                  <a:tcPr marT="45726" marB="45726"/>
                </a:tc>
                <a:tc>
                  <a:txBody>
                    <a:bodyPr/>
                    <a:lstStyle/>
                    <a:p>
                      <a:pPr marL="0" marR="0" lvl="0" indent="0" algn="ctr" defTabSz="462915" rtl="0" eaLnBrk="1" fontAlgn="auto" latinLnBrk="0" hangingPunct="1">
                        <a:lnSpc>
                          <a:spcPct val="100000"/>
                        </a:lnSpc>
                        <a:spcBef>
                          <a:spcPts val="0"/>
                        </a:spcBef>
                        <a:spcAft>
                          <a:spcPts val="0"/>
                        </a:spcAft>
                        <a:buClrTx/>
                        <a:buSzTx/>
                        <a:buFontTx/>
                        <a:buNone/>
                        <a:tabLst/>
                        <a:defRPr/>
                      </a:pPr>
                      <a:r>
                        <a:rPr lang="en-IN" sz="1500" b="1" i="0" dirty="0">
                          <a:latin typeface="Times New Roman" panose="02020603050405020304" pitchFamily="18" charset="0"/>
                          <a:cs typeface="Times New Roman" panose="02020603050405020304" pitchFamily="18" charset="0"/>
                        </a:rPr>
                        <a:t>Drawbacks</a:t>
                      </a:r>
                    </a:p>
                  </a:txBody>
                  <a:tcPr marT="45726" marB="45726"/>
                </a:tc>
                <a:extLst>
                  <a:ext uri="{0D108BD9-81ED-4DB2-BD59-A6C34878D82A}">
                    <a16:rowId xmlns:a16="http://schemas.microsoft.com/office/drawing/2014/main" val="2156367763"/>
                  </a:ext>
                </a:extLst>
              </a:tr>
              <a:tr h="1764837">
                <a:tc>
                  <a:txBody>
                    <a:bodyPr/>
                    <a:lstStyle/>
                    <a:p>
                      <a:pPr algn="ctr"/>
                      <a:endParaRPr lang="en-US" sz="1500" dirty="0">
                        <a:latin typeface="Times New Roman" panose="02020603050405020304" pitchFamily="18" charset="0"/>
                        <a:cs typeface="Times New Roman" panose="02020603050405020304" pitchFamily="18" charset="0"/>
                      </a:endParaRPr>
                    </a:p>
                    <a:p>
                      <a:pPr algn="ctr"/>
                      <a:endParaRPr lang="en-IN" sz="1500" dirty="0">
                        <a:latin typeface="Times New Roman" panose="02020603050405020304" pitchFamily="18" charset="0"/>
                        <a:cs typeface="Times New Roman" panose="02020603050405020304" pitchFamily="18" charset="0"/>
                      </a:endParaRPr>
                    </a:p>
                    <a:p>
                      <a:pPr algn="ctr"/>
                      <a:endParaRPr lang="en-IN" sz="1500" dirty="0">
                        <a:latin typeface="Times New Roman" panose="02020603050405020304" pitchFamily="18" charset="0"/>
                        <a:cs typeface="Times New Roman" panose="02020603050405020304" pitchFamily="18" charset="0"/>
                      </a:endParaRPr>
                    </a:p>
                    <a:p>
                      <a:pPr algn="ctr"/>
                      <a:r>
                        <a:rPr lang="en-IN" sz="1500" dirty="0">
                          <a:latin typeface="Times New Roman" panose="02020603050405020304" pitchFamily="18" charset="0"/>
                          <a:cs typeface="Times New Roman" panose="02020603050405020304" pitchFamily="18" charset="0"/>
                        </a:rPr>
                        <a:t>7</a:t>
                      </a:r>
                    </a:p>
                  </a:txBody>
                  <a:tcPr marT="45726" marB="45726"/>
                </a:tc>
                <a:tc>
                  <a:txBody>
                    <a:bodyPr/>
                    <a:lstStyle/>
                    <a:p>
                      <a:pPr algn="ctr"/>
                      <a:r>
                        <a:rPr lang="en-US" sz="1500" b="0" dirty="0">
                          <a:latin typeface="Times New Roman" panose="02020603050405020304" pitchFamily="18" charset="0"/>
                          <a:cs typeface="Times New Roman" panose="02020603050405020304" pitchFamily="18" charset="0"/>
                        </a:rPr>
                        <a:t>Compensation Method for Estimating the State of Charge of Li-Polymer Batteries Using Multiple Long Short-Term Memory Networks Based on the Extended Kalman Filter</a:t>
                      </a:r>
                    </a:p>
                    <a:p>
                      <a:pPr algn="ctr"/>
                      <a:r>
                        <a:rPr lang="en-US" sz="1500" b="1" dirty="0">
                          <a:latin typeface="Times New Roman" panose="02020603050405020304" pitchFamily="18" charset="0"/>
                          <a:cs typeface="Times New Roman" panose="02020603050405020304" pitchFamily="18" charset="0"/>
                        </a:rPr>
                        <a:t>Authors</a:t>
                      </a:r>
                      <a:r>
                        <a:rPr lang="en-US" sz="1500" dirty="0">
                          <a:latin typeface="Times New Roman" panose="02020603050405020304" pitchFamily="18" charset="0"/>
                          <a:cs typeface="Times New Roman" panose="02020603050405020304" pitchFamily="18" charset="0"/>
                        </a:rPr>
                        <a:t>: D. Shin, B. Yoon, S. Yoo</a:t>
                      </a:r>
                    </a:p>
                    <a:p>
                      <a:pPr algn="ctr"/>
                      <a:r>
                        <a:rPr lang="en-US" sz="1500" b="1" dirty="0">
                          <a:latin typeface="Times New Roman" panose="02020603050405020304" pitchFamily="18" charset="0"/>
                          <a:cs typeface="Times New Roman" panose="02020603050405020304" pitchFamily="18" charset="0"/>
                        </a:rPr>
                        <a:t>Year</a:t>
                      </a:r>
                      <a:r>
                        <a:rPr lang="en-US" sz="1500" dirty="0">
                          <a:latin typeface="Times New Roman" panose="02020603050405020304" pitchFamily="18" charset="0"/>
                          <a:cs typeface="Times New Roman" panose="02020603050405020304" pitchFamily="18" charset="0"/>
                        </a:rPr>
                        <a:t>: 2021</a:t>
                      </a:r>
                    </a:p>
                  </a:txBody>
                  <a:tcPr marT="45726" marB="45726"/>
                </a:tc>
                <a:tc>
                  <a:txBody>
                    <a:bodyPr/>
                    <a:lstStyle/>
                    <a:p>
                      <a:pPr marL="0" marR="0" lvl="0" indent="0" algn="ctr" defTabSz="462915" rtl="0" eaLnBrk="1" fontAlgn="auto" latinLnBrk="0" hangingPunct="1">
                        <a:lnSpc>
                          <a:spcPct val="100000"/>
                        </a:lnSpc>
                        <a:spcBef>
                          <a:spcPts val="0"/>
                        </a:spcBef>
                        <a:spcAft>
                          <a:spcPts val="0"/>
                        </a:spcAft>
                        <a:buClrTx/>
                        <a:buSzTx/>
                        <a:buFontTx/>
                        <a:buNone/>
                        <a:tabLst/>
                        <a:defRPr/>
                      </a:pPr>
                      <a:r>
                        <a:rPr lang="en-IN" sz="1500" dirty="0">
                          <a:latin typeface="Times New Roman" panose="02020603050405020304" pitchFamily="18" charset="0"/>
                          <a:cs typeface="Times New Roman" panose="02020603050405020304" pitchFamily="18" charset="0"/>
                        </a:rPr>
                        <a:t>Energies</a:t>
                      </a:r>
                    </a:p>
                  </a:txBody>
                  <a:tcPr marT="45726" marB="45726"/>
                </a:tc>
                <a:tc>
                  <a:txBody>
                    <a:bodyPr/>
                    <a:lstStyle/>
                    <a:p>
                      <a:pPr marL="0" marR="0" lvl="0" indent="0" algn="ctr" defTabSz="462915"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Proposed a method combining multiple LSTM networks and the Extended Kalman Filter for state-of-charge (SoC) estimation.</a:t>
                      </a:r>
                      <a:endParaRPr lang="en-IN" sz="1500"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sz="1500" dirty="0">
                          <a:latin typeface="Times New Roman" panose="02020603050405020304" pitchFamily="18" charset="0"/>
                          <a:cs typeface="Times New Roman" panose="02020603050405020304" pitchFamily="18" charset="0"/>
                        </a:rPr>
                        <a:t>Heavyweight model not have suitable compatibility in BMS system.</a:t>
                      </a:r>
                      <a:endParaRPr lang="en-IN" sz="1500" dirty="0">
                        <a:latin typeface="Times New Roman" panose="02020603050405020304" pitchFamily="18" charset="0"/>
                        <a:cs typeface="Times New Roman" panose="02020603050405020304" pitchFamily="18" charset="0"/>
                      </a:endParaRPr>
                    </a:p>
                  </a:txBody>
                  <a:tcPr marT="45726" marB="45726"/>
                </a:tc>
                <a:extLst>
                  <a:ext uri="{0D108BD9-81ED-4DB2-BD59-A6C34878D82A}">
                    <a16:rowId xmlns:a16="http://schemas.microsoft.com/office/drawing/2014/main" val="1709452912"/>
                  </a:ext>
                </a:extLst>
              </a:tr>
              <a:tr h="1764837">
                <a:tc>
                  <a:txBody>
                    <a:bodyPr/>
                    <a:lstStyle/>
                    <a:p>
                      <a:pPr algn="ctr"/>
                      <a:endParaRPr lang="en-US" sz="1500" dirty="0">
                        <a:latin typeface="Times New Roman" panose="02020603050405020304" pitchFamily="18" charset="0"/>
                        <a:cs typeface="Times New Roman" panose="02020603050405020304" pitchFamily="18" charset="0"/>
                      </a:endParaRPr>
                    </a:p>
                    <a:p>
                      <a:pPr algn="ctr"/>
                      <a:endParaRPr lang="en-IN" sz="1500" dirty="0">
                        <a:latin typeface="Times New Roman" panose="02020603050405020304" pitchFamily="18" charset="0"/>
                        <a:cs typeface="Times New Roman" panose="02020603050405020304" pitchFamily="18" charset="0"/>
                      </a:endParaRPr>
                    </a:p>
                    <a:p>
                      <a:pPr algn="ctr"/>
                      <a:endParaRPr lang="en-IN" sz="1500" dirty="0">
                        <a:latin typeface="Times New Roman" panose="02020603050405020304" pitchFamily="18" charset="0"/>
                        <a:cs typeface="Times New Roman" panose="02020603050405020304" pitchFamily="18" charset="0"/>
                      </a:endParaRPr>
                    </a:p>
                    <a:p>
                      <a:pPr algn="ctr"/>
                      <a:endParaRPr lang="en-IN" sz="1500" dirty="0">
                        <a:latin typeface="Times New Roman" panose="02020603050405020304" pitchFamily="18" charset="0"/>
                        <a:cs typeface="Times New Roman" panose="02020603050405020304" pitchFamily="18" charset="0"/>
                      </a:endParaRPr>
                    </a:p>
                    <a:p>
                      <a:pPr algn="ctr"/>
                      <a:r>
                        <a:rPr lang="en-IN" sz="1500" dirty="0">
                          <a:latin typeface="Times New Roman" panose="02020603050405020304" pitchFamily="18" charset="0"/>
                          <a:cs typeface="Times New Roman" panose="02020603050405020304" pitchFamily="18" charset="0"/>
                        </a:rPr>
                        <a:t>8</a:t>
                      </a:r>
                    </a:p>
                  </a:txBody>
                  <a:tcPr marT="45726" marB="45726"/>
                </a:tc>
                <a:tc>
                  <a:txBody>
                    <a:bodyPr/>
                    <a:lstStyle/>
                    <a:p>
                      <a:pPr algn="ctr"/>
                      <a:r>
                        <a:rPr lang="en-US" sz="1500" b="0" dirty="0">
                          <a:latin typeface="Times New Roman" panose="02020603050405020304" pitchFamily="18" charset="0"/>
                          <a:cs typeface="Times New Roman" panose="02020603050405020304" pitchFamily="18" charset="0"/>
                        </a:rPr>
                        <a:t>Battery State-of-Charge Estimation Amid Dynamic Usage with Physics-Informed Deep Learning</a:t>
                      </a:r>
                    </a:p>
                    <a:p>
                      <a:pPr algn="ctr"/>
                      <a:r>
                        <a:rPr lang="en-US" sz="1500" b="1" dirty="0">
                          <a:latin typeface="Times New Roman" panose="02020603050405020304" pitchFamily="18" charset="0"/>
                          <a:cs typeface="Times New Roman" panose="02020603050405020304" pitchFamily="18" charset="0"/>
                        </a:rPr>
                        <a:t>Authors</a:t>
                      </a:r>
                      <a:r>
                        <a:rPr lang="en-US" sz="1500" dirty="0">
                          <a:latin typeface="Times New Roman" panose="02020603050405020304" pitchFamily="18" charset="0"/>
                          <a:cs typeface="Times New Roman" panose="02020603050405020304" pitchFamily="18" charset="0"/>
                        </a:rPr>
                        <a:t>: J. Tian, R. Xiong, J. Lu, C. Chen, W. Shen</a:t>
                      </a:r>
                    </a:p>
                    <a:p>
                      <a:pPr algn="ctr"/>
                      <a:r>
                        <a:rPr lang="en-US" sz="1500" b="1" dirty="0">
                          <a:latin typeface="Times New Roman" panose="02020603050405020304" pitchFamily="18" charset="0"/>
                          <a:cs typeface="Times New Roman" panose="02020603050405020304" pitchFamily="18" charset="0"/>
                        </a:rPr>
                        <a:t>Year</a:t>
                      </a:r>
                      <a:r>
                        <a:rPr lang="en-US" sz="1500" dirty="0">
                          <a:latin typeface="Times New Roman" panose="02020603050405020304" pitchFamily="18" charset="0"/>
                          <a:cs typeface="Times New Roman" panose="02020603050405020304" pitchFamily="18" charset="0"/>
                        </a:rPr>
                        <a:t>: 2022</a:t>
                      </a:r>
                    </a:p>
                  </a:txBody>
                  <a:tcPr marT="45726" marB="45726"/>
                </a:tc>
                <a:tc>
                  <a:txBody>
                    <a:bodyPr/>
                    <a:lstStyle/>
                    <a:p>
                      <a:pPr marL="0" marR="0" lvl="0" indent="0" algn="ctr" defTabSz="462915" rtl="0" eaLnBrk="1" fontAlgn="auto" latinLnBrk="0" hangingPunct="1">
                        <a:lnSpc>
                          <a:spcPct val="100000"/>
                        </a:lnSpc>
                        <a:spcBef>
                          <a:spcPts val="0"/>
                        </a:spcBef>
                        <a:spcAft>
                          <a:spcPts val="0"/>
                        </a:spcAft>
                        <a:buClrTx/>
                        <a:buSzTx/>
                        <a:buFontTx/>
                        <a:buNone/>
                        <a:tabLst/>
                        <a:defRPr/>
                      </a:pPr>
                      <a:r>
                        <a:rPr lang="en-IN" sz="1500" dirty="0">
                          <a:latin typeface="Times New Roman" panose="02020603050405020304" pitchFamily="18" charset="0"/>
                          <a:cs typeface="Times New Roman" panose="02020603050405020304" pitchFamily="18" charset="0"/>
                        </a:rPr>
                        <a:t>Energy Storage Materials</a:t>
                      </a:r>
                    </a:p>
                  </a:txBody>
                  <a:tcPr marT="45726" marB="45726"/>
                </a:tc>
                <a:tc>
                  <a:txBody>
                    <a:bodyPr/>
                    <a:lstStyle/>
                    <a:p>
                      <a:pPr marL="0" marR="0" lvl="0" indent="0" algn="ctr" defTabSz="462915" rtl="0" eaLnBrk="1" fontAlgn="auto" latinLnBrk="0" hangingPunct="1">
                        <a:lnSpc>
                          <a:spcPct val="100000"/>
                        </a:lnSpc>
                        <a:spcBef>
                          <a:spcPts val="0"/>
                        </a:spcBef>
                        <a:spcAft>
                          <a:spcPts val="0"/>
                        </a:spcAft>
                        <a:buClrTx/>
                        <a:buSzTx/>
                        <a:buFontTx/>
                        <a:buNone/>
                        <a:tabLst/>
                        <a:defRPr/>
                      </a:pPr>
                      <a:r>
                        <a:rPr lang="en-US" sz="1500" dirty="0">
                          <a:latin typeface="Times New Roman" panose="02020603050405020304" pitchFamily="18" charset="0"/>
                          <a:cs typeface="Times New Roman" panose="02020603050405020304" pitchFamily="18" charset="0"/>
                        </a:rPr>
                        <a:t>Leveraged physics-informed deep learning for dynamic battery SoC estimation.</a:t>
                      </a:r>
                      <a:endParaRPr lang="en-IN" sz="1500" dirty="0">
                        <a:latin typeface="Times New Roman" panose="02020603050405020304" pitchFamily="18" charset="0"/>
                        <a:cs typeface="Times New Roman" panose="02020603050405020304" pitchFamily="18" charset="0"/>
                      </a:endParaRPr>
                    </a:p>
                  </a:txBody>
                  <a:tcPr marT="45726" marB="45726"/>
                </a:tc>
                <a:tc>
                  <a:txBody>
                    <a:bodyPr/>
                    <a:lstStyle/>
                    <a:p>
                      <a:pPr algn="ctr"/>
                      <a:r>
                        <a:rPr lang="en-US" sz="1500" dirty="0">
                          <a:latin typeface="Times New Roman" panose="02020603050405020304" pitchFamily="18" charset="0"/>
                          <a:cs typeface="Times New Roman" panose="02020603050405020304" pitchFamily="18" charset="0"/>
                        </a:rPr>
                        <a:t>Difficulties in accurately modelling </a:t>
                      </a:r>
                      <a:r>
                        <a:rPr lang="en-US" sz="1500" dirty="0" err="1">
                          <a:latin typeface="Times New Roman" panose="02020603050405020304" pitchFamily="18" charset="0"/>
                          <a:cs typeface="Times New Roman" panose="02020603050405020304" pitchFamily="18" charset="0"/>
                        </a:rPr>
                        <a:t>dyanamic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behaviours</a:t>
                      </a:r>
                      <a:r>
                        <a:rPr lang="en-US" sz="1500" dirty="0">
                          <a:latin typeface="Times New Roman" panose="02020603050405020304" pitchFamily="18" charset="0"/>
                          <a:cs typeface="Times New Roman" panose="02020603050405020304" pitchFamily="18" charset="0"/>
                        </a:rPr>
                        <a:t> of battery.</a:t>
                      </a:r>
                      <a:endParaRPr lang="en-IN" sz="1500" dirty="0">
                        <a:latin typeface="Times New Roman" panose="02020603050405020304" pitchFamily="18" charset="0"/>
                        <a:cs typeface="Times New Roman" panose="02020603050405020304" pitchFamily="18" charset="0"/>
                      </a:endParaRPr>
                    </a:p>
                  </a:txBody>
                  <a:tcPr marT="45726" marB="45726"/>
                </a:tc>
                <a:extLst>
                  <a:ext uri="{0D108BD9-81ED-4DB2-BD59-A6C34878D82A}">
                    <a16:rowId xmlns:a16="http://schemas.microsoft.com/office/drawing/2014/main" val="2310631253"/>
                  </a:ext>
                </a:extLst>
              </a:tr>
            </a:tbl>
          </a:graphicData>
        </a:graphic>
      </p:graphicFrame>
    </p:spTree>
    <p:extLst>
      <p:ext uri="{BB962C8B-B14F-4D97-AF65-F5344CB8AC3E}">
        <p14:creationId xmlns:p14="http://schemas.microsoft.com/office/powerpoint/2010/main" val="96993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CE948-08C2-F2CA-B1EA-4A685C47C6B5}"/>
              </a:ext>
            </a:extLst>
          </p:cNvPr>
          <p:cNvSpPr>
            <a:spLocks noGrp="1"/>
          </p:cNvSpPr>
          <p:nvPr>
            <p:ph type="title"/>
          </p:nvPr>
        </p:nvSpPr>
        <p:spPr>
          <a:xfrm>
            <a:off x="685331" y="273476"/>
            <a:ext cx="7773338" cy="1043134"/>
          </a:xfrm>
        </p:spPr>
        <p:txBody>
          <a:bodyPr>
            <a:normAutofit/>
          </a:bodyPr>
          <a:lstStyle/>
          <a:p>
            <a:pPr algn="ctr"/>
            <a:r>
              <a:rPr lang="en-US" sz="2800" b="1" dirty="0">
                <a:latin typeface="Times New Roman" panose="02020603050405020304" pitchFamily="18" charset="0"/>
                <a:cs typeface="Times New Roman" panose="02020603050405020304" pitchFamily="18" charset="0"/>
              </a:rPr>
              <a:t>MODULE SPILIT</a:t>
            </a:r>
            <a:endParaRPr lang="en-IN" sz="2800" b="1"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FFF2FE8A-928B-0903-BF37-22256DEA815E}"/>
              </a:ext>
            </a:extLst>
          </p:cNvPr>
          <p:cNvGraphicFramePr>
            <a:graphicFrameLocks noGrp="1"/>
          </p:cNvGraphicFramePr>
          <p:nvPr>
            <p:ph sz="quarter" idx="13"/>
            <p:extLst>
              <p:ext uri="{D42A27DB-BD31-4B8C-83A1-F6EECF244321}">
                <p14:modId xmlns:p14="http://schemas.microsoft.com/office/powerpoint/2010/main" val="3246000779"/>
              </p:ext>
            </p:extLst>
          </p:nvPr>
        </p:nvGraphicFramePr>
        <p:xfrm>
          <a:off x="471949" y="1317523"/>
          <a:ext cx="8337754" cy="5168372"/>
        </p:xfrm>
        <a:graphic>
          <a:graphicData uri="http://schemas.openxmlformats.org/drawingml/2006/table">
            <a:tbl>
              <a:tblPr firstRow="1" bandRow="1">
                <a:tableStyleId>{5940675A-B579-460E-94D1-54222C63F5DA}</a:tableStyleId>
              </a:tblPr>
              <a:tblGrid>
                <a:gridCol w="2027747">
                  <a:extLst>
                    <a:ext uri="{9D8B030D-6E8A-4147-A177-3AD203B41FA5}">
                      <a16:colId xmlns:a16="http://schemas.microsoft.com/office/drawing/2014/main" val="2466552288"/>
                    </a:ext>
                  </a:extLst>
                </a:gridCol>
                <a:gridCol w="2531386">
                  <a:extLst>
                    <a:ext uri="{9D8B030D-6E8A-4147-A177-3AD203B41FA5}">
                      <a16:colId xmlns:a16="http://schemas.microsoft.com/office/drawing/2014/main" val="2985707642"/>
                    </a:ext>
                  </a:extLst>
                </a:gridCol>
                <a:gridCol w="3778621">
                  <a:extLst>
                    <a:ext uri="{9D8B030D-6E8A-4147-A177-3AD203B41FA5}">
                      <a16:colId xmlns:a16="http://schemas.microsoft.com/office/drawing/2014/main" val="3511134852"/>
                    </a:ext>
                  </a:extLst>
                </a:gridCol>
              </a:tblGrid>
              <a:tr h="750109">
                <a:tc>
                  <a:txBody>
                    <a:bodyPr/>
                    <a:lstStyle/>
                    <a:p>
                      <a:endParaRPr lang="en-US" sz="1500" dirty="0">
                        <a:latin typeface="Times New Roman" panose="02020603050405020304" pitchFamily="18" charset="0"/>
                        <a:cs typeface="Times New Roman" panose="02020603050405020304" pitchFamily="18" charset="0"/>
                      </a:endParaRPr>
                    </a:p>
                    <a:p>
                      <a:pPr algn="ctr"/>
                      <a:r>
                        <a:rPr lang="en-IN" sz="1500" b="1" dirty="0">
                          <a:latin typeface="Times New Roman" panose="02020603050405020304" pitchFamily="18" charset="0"/>
                          <a:cs typeface="Times New Roman" panose="02020603050405020304" pitchFamily="18" charset="0"/>
                        </a:rPr>
                        <a:t>MODULE</a:t>
                      </a:r>
                    </a:p>
                  </a:txBody>
                  <a:tcPr/>
                </a:tc>
                <a:tc>
                  <a:txBody>
                    <a:bodyPr/>
                    <a:lstStyle/>
                    <a:p>
                      <a:r>
                        <a:rPr lang="en-US" sz="1500" b="1" dirty="0">
                          <a:latin typeface="Times New Roman" panose="02020603050405020304" pitchFamily="18" charset="0"/>
                          <a:cs typeface="Times New Roman" panose="02020603050405020304" pitchFamily="18" charset="0"/>
                        </a:rPr>
                        <a:t>I</a:t>
                      </a:r>
                      <a:r>
                        <a:rPr lang="en-IN" sz="1500" b="1" dirty="0">
                          <a:latin typeface="Times New Roman" panose="02020603050405020304" pitchFamily="18" charset="0"/>
                          <a:cs typeface="Times New Roman" panose="02020603050405020304" pitchFamily="18" charset="0"/>
                        </a:rPr>
                        <a:t>MPLEMENTATION</a:t>
                      </a:r>
                      <a:endParaRPr lang="en-IN" sz="1500" dirty="0">
                        <a:latin typeface="Times New Roman" panose="02020603050405020304" pitchFamily="18" charset="0"/>
                        <a:cs typeface="Times New Roman" panose="02020603050405020304" pitchFamily="18" charset="0"/>
                      </a:endParaRPr>
                    </a:p>
                  </a:txBody>
                  <a:tcPr anchor="ctr"/>
                </a:tc>
                <a:tc>
                  <a:txBody>
                    <a:bodyPr/>
                    <a:lstStyle/>
                    <a:p>
                      <a:r>
                        <a:rPr lang="en-IN" sz="1500" b="1" dirty="0">
                          <a:latin typeface="Times New Roman" panose="02020603050405020304" pitchFamily="18" charset="0"/>
                          <a:cs typeface="Times New Roman" panose="02020603050405020304" pitchFamily="18" charset="0"/>
                        </a:rPr>
                        <a:t>DESCRIPTION</a:t>
                      </a:r>
                      <a:endParaRPr lang="en-IN" sz="15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2843710"/>
                  </a:ext>
                </a:extLst>
              </a:tr>
              <a:tr h="1321327">
                <a:tc>
                  <a:txBody>
                    <a:bodyPr/>
                    <a:lstStyle/>
                    <a:p>
                      <a:endParaRPr lang="en-US" sz="1500" dirty="0">
                        <a:latin typeface="Times New Roman" panose="02020603050405020304" pitchFamily="18" charset="0"/>
                        <a:cs typeface="Times New Roman" panose="02020603050405020304" pitchFamily="18" charset="0"/>
                      </a:endParaRPr>
                    </a:p>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MODULE 1</a:t>
                      </a:r>
                    </a:p>
                  </a:txBody>
                  <a:tcPr/>
                </a:tc>
                <a:tc>
                  <a:txBody>
                    <a:bodyPr/>
                    <a:lstStyle/>
                    <a:p>
                      <a:r>
                        <a:rPr lang="en-IN" sz="1500" b="1" dirty="0">
                          <a:latin typeface="Times New Roman" panose="02020603050405020304" pitchFamily="18" charset="0"/>
                          <a:cs typeface="Times New Roman" panose="02020603050405020304" pitchFamily="18" charset="0"/>
                        </a:rPr>
                        <a:t> </a:t>
                      </a:r>
                      <a:r>
                        <a:rPr lang="en-IN" sz="1500" b="0" dirty="0">
                          <a:latin typeface="Times New Roman" panose="02020603050405020304" pitchFamily="18" charset="0"/>
                          <a:cs typeface="Times New Roman" panose="02020603050405020304" pitchFamily="18" charset="0"/>
                        </a:rPr>
                        <a:t>Design and Simulation</a:t>
                      </a:r>
                    </a:p>
                  </a:txBody>
                  <a:tcPr anchor="ctr"/>
                </a:tc>
                <a:tc>
                  <a:txBody>
                    <a:bodyPr/>
                    <a:lstStyle/>
                    <a:p>
                      <a:r>
                        <a:rPr lang="en-US" sz="1500">
                          <a:latin typeface="Times New Roman" panose="02020603050405020304" pitchFamily="18" charset="0"/>
                          <a:cs typeface="Times New Roman" panose="02020603050405020304" pitchFamily="18" charset="0"/>
                        </a:rPr>
                        <a:t>We started by creating the circuit design and testing it in Proteus simulation software. The Arduino code was developed and uploaded to ensure the system worked correctly in a virtual setup.</a:t>
                      </a:r>
                    </a:p>
                  </a:txBody>
                  <a:tcPr anchor="ctr"/>
                </a:tc>
                <a:extLst>
                  <a:ext uri="{0D108BD9-81ED-4DB2-BD59-A6C34878D82A}">
                    <a16:rowId xmlns:a16="http://schemas.microsoft.com/office/drawing/2014/main" val="3466190243"/>
                  </a:ext>
                </a:extLst>
              </a:tr>
              <a:tr h="1548468">
                <a:tc>
                  <a:txBody>
                    <a:bodyPr/>
                    <a:lstStyle/>
                    <a:p>
                      <a:endParaRPr lang="en-US" sz="1500" dirty="0">
                        <a:latin typeface="Times New Roman" panose="02020603050405020304" pitchFamily="18" charset="0"/>
                        <a:cs typeface="Times New Roman" panose="02020603050405020304" pitchFamily="18" charset="0"/>
                      </a:endParaRPr>
                    </a:p>
                    <a:p>
                      <a:endParaRPr lang="en-IN" sz="1500" dirty="0">
                        <a:latin typeface="Times New Roman" panose="02020603050405020304" pitchFamily="18" charset="0"/>
                        <a:cs typeface="Times New Roman" panose="02020603050405020304" pitchFamily="18" charset="0"/>
                      </a:endParaRPr>
                    </a:p>
                    <a:p>
                      <a:r>
                        <a:rPr lang="en-IN" sz="1500" dirty="0">
                          <a:latin typeface="Times New Roman" panose="02020603050405020304" pitchFamily="18" charset="0"/>
                          <a:cs typeface="Times New Roman" panose="02020603050405020304" pitchFamily="18" charset="0"/>
                        </a:rPr>
                        <a:t>MODULE 2</a:t>
                      </a:r>
                    </a:p>
                  </a:txBody>
                  <a:tcPr/>
                </a:tc>
                <a:tc>
                  <a:txBody>
                    <a:bodyPr/>
                    <a:lstStyle/>
                    <a:p>
                      <a:r>
                        <a:rPr lang="en-US" sz="1500" b="1" dirty="0">
                          <a:latin typeface="Times New Roman" panose="02020603050405020304" pitchFamily="18" charset="0"/>
                          <a:cs typeface="Times New Roman" panose="02020603050405020304" pitchFamily="18" charset="0"/>
                        </a:rPr>
                        <a:t> </a:t>
                      </a:r>
                      <a:r>
                        <a:rPr lang="en-US" sz="1500" b="0" dirty="0">
                          <a:latin typeface="Times New Roman" panose="02020603050405020304" pitchFamily="18" charset="0"/>
                          <a:cs typeface="Times New Roman" panose="02020603050405020304" pitchFamily="18" charset="0"/>
                        </a:rPr>
                        <a:t>Hardware Development and Testing</a:t>
                      </a:r>
                    </a:p>
                  </a:txBody>
                  <a:tcPr anchor="ctr"/>
                </a:tc>
                <a:tc>
                  <a:txBody>
                    <a:bodyPr/>
                    <a:lstStyle/>
                    <a:p>
                      <a:r>
                        <a:rPr lang="en-US" sz="1500">
                          <a:latin typeface="Times New Roman" panose="02020603050405020304" pitchFamily="18" charset="0"/>
                          <a:cs typeface="Times New Roman" panose="02020603050405020304" pitchFamily="18" charset="0"/>
                        </a:rPr>
                        <a:t>After successful simulation, we moved to the hardware stage. All sensors and components were connected and tested physically. We checked how the system responds to abnormal battery behaviors like overvoltage, overheating, or swelling.</a:t>
                      </a:r>
                    </a:p>
                  </a:txBody>
                  <a:tcPr anchor="ctr"/>
                </a:tc>
                <a:extLst>
                  <a:ext uri="{0D108BD9-81ED-4DB2-BD59-A6C34878D82A}">
                    <a16:rowId xmlns:a16="http://schemas.microsoft.com/office/drawing/2014/main" val="1264956987"/>
                  </a:ext>
                </a:extLst>
              </a:tr>
              <a:tr h="1548468">
                <a:tc>
                  <a:txBody>
                    <a:bodyPr/>
                    <a:lstStyle/>
                    <a:p>
                      <a:r>
                        <a:rPr lang="en-US" sz="1500" dirty="0">
                          <a:latin typeface="Times New Roman" panose="02020603050405020304" pitchFamily="18" charset="0"/>
                          <a:cs typeface="Times New Roman" panose="02020603050405020304" pitchFamily="18" charset="0"/>
                        </a:rPr>
                        <a:t> </a:t>
                      </a:r>
                    </a:p>
                    <a:p>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MODULE 3</a:t>
                      </a:r>
                      <a:endParaRPr lang="en-IN" sz="1500" dirty="0">
                        <a:latin typeface="Times New Roman" panose="02020603050405020304" pitchFamily="18" charset="0"/>
                        <a:cs typeface="Times New Roman" panose="02020603050405020304" pitchFamily="18" charset="0"/>
                      </a:endParaRPr>
                    </a:p>
                  </a:txBody>
                  <a:tcPr/>
                </a:tc>
                <a:tc>
                  <a:txBody>
                    <a:bodyPr/>
                    <a:lstStyle/>
                    <a:p>
                      <a:r>
                        <a:rPr lang="en-IN" sz="1500" b="1" dirty="0">
                          <a:latin typeface="Times New Roman" panose="02020603050405020304" pitchFamily="18" charset="0"/>
                          <a:cs typeface="Times New Roman" panose="02020603050405020304" pitchFamily="18" charset="0"/>
                        </a:rPr>
                        <a:t> </a:t>
                      </a:r>
                      <a:r>
                        <a:rPr lang="en-IN" sz="1500" b="0" dirty="0">
                          <a:latin typeface="Times New Roman" panose="02020603050405020304" pitchFamily="18" charset="0"/>
                          <a:cs typeface="Times New Roman" panose="02020603050405020304" pitchFamily="18" charset="0"/>
                        </a:rPr>
                        <a:t>IoT Integration and Monitoring</a:t>
                      </a:r>
                    </a:p>
                  </a:txBody>
                  <a:tcPr anchor="ctr"/>
                </a:tc>
                <a:tc>
                  <a:txBody>
                    <a:bodyPr/>
                    <a:lstStyle/>
                    <a:p>
                      <a:r>
                        <a:rPr lang="en-US" sz="1500" dirty="0">
                          <a:latin typeface="Times New Roman" panose="02020603050405020304" pitchFamily="18" charset="0"/>
                          <a:cs typeface="Times New Roman" panose="02020603050405020304" pitchFamily="18" charset="0"/>
                        </a:rPr>
                        <a:t>Finally, we connected the project to an IoT cloud platform. Real-time data from the battery was sent and displayed on a dashboard, and we confirmed that alerts were triggered accurately when any unusual condition was detected.</a:t>
                      </a:r>
                    </a:p>
                  </a:txBody>
                  <a:tcPr anchor="ctr"/>
                </a:tc>
                <a:extLst>
                  <a:ext uri="{0D108BD9-81ED-4DB2-BD59-A6C34878D82A}">
                    <a16:rowId xmlns:a16="http://schemas.microsoft.com/office/drawing/2014/main" val="3485213954"/>
                  </a:ext>
                </a:extLst>
              </a:tr>
            </a:tbl>
          </a:graphicData>
        </a:graphic>
      </p:graphicFrame>
    </p:spTree>
    <p:extLst>
      <p:ext uri="{BB962C8B-B14F-4D97-AF65-F5344CB8AC3E}">
        <p14:creationId xmlns:p14="http://schemas.microsoft.com/office/powerpoint/2010/main" val="2285301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882</TotalTime>
  <Words>2646</Words>
  <Application>Microsoft Office PowerPoint</Application>
  <PresentationFormat>On-screen Show (4:3)</PresentationFormat>
  <Paragraphs>268</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IOT BASED EV BATTERY MANAGEMENT AND PROTECTION SYSTEM THIRD REVIEW   Team Members :  Purushothamman.M (950021106703) Gopi.R (950021106013) Mohamed Usman.P (950021106022) Javahar.S (950021106015)                                                                                                                                                 Guide: Dr. S. Suja Priyadarshini , Asst.Prof     ANNA UNIVERSITY REGIONAL CAMPUS TIRUNELVELI. </vt:lpstr>
      <vt:lpstr>INTRODUCTION </vt:lpstr>
      <vt:lpstr>OBJECTIVES </vt:lpstr>
      <vt:lpstr>METHODOLOGY</vt:lpstr>
      <vt:lpstr>LITERATURE SURVEY</vt:lpstr>
      <vt:lpstr>LITERATURE SURVEY</vt:lpstr>
      <vt:lpstr>LITERATURE SURVEY</vt:lpstr>
      <vt:lpstr>LITERATURE SURVEY</vt:lpstr>
      <vt:lpstr>MODULE SPILIT</vt:lpstr>
      <vt:lpstr>MODULE 1:  DESIGN AND SIMULATION</vt:lpstr>
      <vt:lpstr>Verifying The Project Model Circuit Simulation In Proteus Software</vt:lpstr>
      <vt:lpstr>MODULE 2:  HARDWARE DEVELOPMENT AND TESTING</vt:lpstr>
      <vt:lpstr>CIRCUIT DIAGRAM</vt:lpstr>
      <vt:lpstr>PROTOTYPE IMAGE </vt:lpstr>
      <vt:lpstr>HARDWARE &amp; SOFTWARE COMPONENT SPECIFICATIONS</vt:lpstr>
      <vt:lpstr>   CIRCUIT DESCRIPTION:  POWER SUPPLY:  A Lipo Battery (11.1V) Is Used As The Primary Power Source.  Power Is Stepped Down And Distributed To The Arduino, Sensors, And Modules.  ARDUINO UNO:  Acts As The Central Control Unit.  Reads Data From Sensors And Controls Relays And The Wi-fi Module.  SENSOR CONNECTIONS:  DS18B20(Temperature Sensor) Is Connected To An Analog Pin Of Arduino.  Flame Sensor And IR Sensor Are Connected To Digital Pins.  Each Sensor Has Vcc, GND, And Signal Lines Connected Appropriately.  LCD DISPLAY (16x2):  Connected Via Parallel Data Lines (D0-D7) And Control Pins (RS, EN).  Powered By 5V Vcc And GND From The Arduino.  Displays Real-time Sensor Data And Warnings.  RELAY MODULE:  Controlled By A Digital Output Pin From The Arduino.  Used To Disconnect The Battery Or Charger Under Unsafe Conditions (E.G., Overheat Or Flame Detection). </vt:lpstr>
      <vt:lpstr>WI-FI MODULE (ESP8266):  Powered With 5V Vcc And GND.  TX And RX Pins Connected To Arduino’s Serial Pins For Data Communication.  Sends Live Sensor Data To An Iot web Server. . CHARGING POINT:  Connected To The Relay System.  Allows Safe Battery Charging By Disconnecting Power In Abnormal Conditions.  VOLTAGE ATTENUATOR :  Built Using A Resistor Divider Circuit.  Scales Down Battery Voltage (E.G., 11.1V) To &lt;5V For Arduino Analog Input.    CURRENT ATTENUATOR:  Uses A Series Resistor To Generate A Voltage Drop Based On Current.  Voltage Drop Is Proportional To Current Flow.  Safe For Current Sensing And Overload Detection.  </vt:lpstr>
      <vt:lpstr>MODULE 3:  IOT INTEGRATION AND MONITORING</vt:lpstr>
      <vt:lpstr>PowerPoint Presentation</vt:lpstr>
      <vt:lpstr>EXPERIMENTAL RESULTS AND ANALYSIS</vt:lpstr>
      <vt:lpstr>PowerPoint Presentation</vt:lpstr>
      <vt:lpstr>PowerPoint Presentation</vt:lpstr>
      <vt:lpstr>SOFTWARE IMPLEMENTATION</vt:lpstr>
      <vt:lpstr>IMPLEMENTATION RESULTS</vt:lpstr>
      <vt:lpstr>PowerPoint Presentation</vt:lpstr>
      <vt:lpstr>PowerPoint Presentation</vt:lpstr>
      <vt:lpstr>PowerPoint Presentation</vt:lpstr>
      <vt:lpstr>CONCLUSION AND FUTURE SCOPE</vt:lpstr>
      <vt:lpstr>REFERENCES </vt:lpstr>
      <vt:lpstr>THANK YOU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EV BATTERY MANAGEMENT AND PROTECTION SYSTEM THIRD REVIEW   Team Members :  Purushothamman.M (950021106703) Gopi.R (950021106013) Mohamed Usman.P (950021106022) Javahar.S (950021106015)                                                                                                                                                 Guide: Dr. S. Suja Priyadarshini , Asst.Prof     ANNA UNIVERSITY REGIONAL CAMPUS TIRUNELVELI. </dc:title>
  <dc:subject/>
  <dc:creator>Javahar</dc:creator>
  <cp:keywords/>
  <dc:description>generated using python-pptx</dc:description>
  <cp:lastModifiedBy>gopi R</cp:lastModifiedBy>
  <cp:revision>39</cp:revision>
  <dcterms:created xsi:type="dcterms:W3CDTF">2013-01-27T09:14:16Z</dcterms:created>
  <dcterms:modified xsi:type="dcterms:W3CDTF">2025-06-28T06:42:10Z</dcterms:modified>
  <cp:category/>
</cp:coreProperties>
</file>